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bhg4bO8Ash5IWqXMu19plK45O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31fd91d5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31fd91d5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431fd91d5c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31fd91d5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31fd91d5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431fd91d5c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31fd91d5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431fd91d5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4288819" y="-1327569"/>
            <a:ext cx="3911787" cy="1021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1949981" y="-445556"/>
            <a:ext cx="5811838" cy="743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139300" y="365125"/>
            <a:ext cx="10216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139300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1139300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360702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369475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1135626" y="184467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6307394" y="182562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1139300" y="1709738"/>
            <a:ext cx="1020814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139300" y="4589463"/>
            <a:ext cx="102081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0614991" y="6192232"/>
            <a:ext cx="1147903" cy="3214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9.jp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257111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Velké oči</a:t>
            </a:r>
            <a:endParaRPr>
              <a:solidFill>
                <a:srgbClr val="E23D19"/>
              </a:solidFill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096000" y="3428999"/>
            <a:ext cx="490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Obranyschopnost ČR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/>
              <a:t>2025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rPr lang="cs-CZ"/>
              <a:t>Co jste ochotni udělat pro obranu České republiky v horizontu pěti let?</a:t>
            </a:r>
            <a:endParaRPr/>
          </a:p>
        </p:txBody>
      </p:sp>
      <p:sp>
        <p:nvSpPr>
          <p:cNvPr id="107" name="Google Shape;107;p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března 2025</a:t>
            </a:r>
            <a:endParaRPr/>
          </a:p>
        </p:txBody>
      </p:sp>
      <p:sp>
        <p:nvSpPr>
          <p:cNvPr id="108" name="Google Shape;108;p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150" y="3663890"/>
            <a:ext cx="4562324" cy="28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139300" y="457200"/>
            <a:ext cx="4283100" cy="22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Ukažte na prstech, jak </a:t>
            </a:r>
            <a:r>
              <a:rPr lang="cs-CZ"/>
              <a:t>v současnosti </a:t>
            </a:r>
            <a:r>
              <a:rPr lang="cs-CZ"/>
              <a:t> vnímáte otázku obranyschopnosti ČR</a:t>
            </a:r>
            <a:endParaRPr/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1139300" y="3196621"/>
            <a:ext cx="36327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Škála 1 až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1: Jsem úplně v klidu. Kdo by nás jako mohl ohrozit?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5: Situaci vnímám jako velmi vážnou.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března 2025</a:t>
            </a:r>
            <a:endParaRPr/>
          </a:p>
        </p:txBody>
      </p:sp>
      <p:sp>
        <p:nvSpPr>
          <p:cNvPr id="118" name="Google Shape;118;p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000" y="1663625"/>
            <a:ext cx="6052725" cy="35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31fd91d5c_0_10"/>
          <p:cNvSpPr txBox="1"/>
          <p:nvPr>
            <p:ph type="title"/>
          </p:nvPr>
        </p:nvSpPr>
        <p:spPr>
          <a:xfrm>
            <a:off x="1135625" y="365125"/>
            <a:ext cx="10218300" cy="24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Přečtěte si novinové titulky na následujícím slidu a zformulujte jednu až tři otázky, které vás k otázce naší  bezpečnosti napadnou.</a:t>
            </a:r>
            <a:endParaRPr/>
          </a:p>
        </p:txBody>
      </p:sp>
      <p:sp>
        <p:nvSpPr>
          <p:cNvPr id="127" name="Google Shape;127;g3431fd91d5c_0_10"/>
          <p:cNvSpPr txBox="1"/>
          <p:nvPr>
            <p:ph idx="1" type="body"/>
          </p:nvPr>
        </p:nvSpPr>
        <p:spPr>
          <a:xfrm>
            <a:off x="1135625" y="2956750"/>
            <a:ext cx="10218300" cy="278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5 minut</a:t>
            </a:r>
            <a:endParaRPr/>
          </a:p>
        </p:txBody>
      </p:sp>
      <p:sp>
        <p:nvSpPr>
          <p:cNvPr id="128" name="Google Shape;128;g3431fd91d5c_0_10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března 2025</a:t>
            </a:r>
            <a:endParaRPr/>
          </a:p>
        </p:txBody>
      </p:sp>
      <p:sp>
        <p:nvSpPr>
          <p:cNvPr id="134" name="Google Shape;134;p6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35" name="Google Shape;135;p6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25" y="3788484"/>
            <a:ext cx="3519301" cy="27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388" y="3708571"/>
            <a:ext cx="3962400" cy="26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0700" y="1846401"/>
            <a:ext cx="3733799" cy="20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3400" y="4211682"/>
            <a:ext cx="3733800" cy="194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7">
            <a:alphaModFix/>
          </a:blip>
          <a:srcRect b="38362" l="0" r="0" t="0"/>
          <a:stretch/>
        </p:blipFill>
        <p:spPr>
          <a:xfrm>
            <a:off x="4718975" y="0"/>
            <a:ext cx="5257525" cy="15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74" y="97425"/>
            <a:ext cx="4642600" cy="31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5149" y="1846401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1fd91d5c_0_17"/>
          <p:cNvSpPr txBox="1"/>
          <p:nvPr>
            <p:ph type="title"/>
          </p:nvPr>
        </p:nvSpPr>
        <p:spPr>
          <a:xfrm>
            <a:off x="1135625" y="365125"/>
            <a:ext cx="10218300" cy="202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Dostali jste odpovědi na své otázky díky práci na pracovním listu?</a:t>
            </a:r>
            <a:endParaRPr/>
          </a:p>
        </p:txBody>
      </p:sp>
      <p:sp>
        <p:nvSpPr>
          <p:cNvPr id="149" name="Google Shape;149;g3431fd91d5c_0_17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0" name="Google Shape;150;g3431fd91d5c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595" y="2716875"/>
            <a:ext cx="6110074" cy="37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31fd91d5c_0_25"/>
          <p:cNvSpPr txBox="1"/>
          <p:nvPr>
            <p:ph type="title"/>
          </p:nvPr>
        </p:nvSpPr>
        <p:spPr>
          <a:xfrm>
            <a:off x="1139300" y="457200"/>
            <a:ext cx="4283100" cy="22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Ukažte na prstech, jak v současnosti  vnímáte otázku obranyschopnosti ČR</a:t>
            </a:r>
            <a:endParaRPr/>
          </a:p>
        </p:txBody>
      </p:sp>
      <p:sp>
        <p:nvSpPr>
          <p:cNvPr id="156" name="Google Shape;156;g3431fd91d5c_0_25"/>
          <p:cNvSpPr txBox="1"/>
          <p:nvPr>
            <p:ph idx="1" type="body"/>
          </p:nvPr>
        </p:nvSpPr>
        <p:spPr>
          <a:xfrm>
            <a:off x="1139300" y="3196621"/>
            <a:ext cx="36327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Škála 1 až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1: Jsem úplně v klidu. Kdo by nás jako mohl ohrozit?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5: Situaci vnímám jako velmi vážnou.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57" name="Google Shape;157;g3431fd91d5c_0_25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března 2025</a:t>
            </a:r>
            <a:endParaRPr/>
          </a:p>
        </p:txBody>
      </p:sp>
      <p:sp>
        <p:nvSpPr>
          <p:cNvPr id="158" name="Google Shape;158;g3431fd91d5c_0_25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59" name="Google Shape;159;g3431fd91d5c_0_25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60" name="Google Shape;160;g3431fd91d5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000" y="1663625"/>
            <a:ext cx="6052725" cy="35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idx="1" type="subTitle"/>
          </p:nvPr>
        </p:nvSpPr>
        <p:spPr>
          <a:xfrm>
            <a:off x="3657600" y="2349563"/>
            <a:ext cx="344128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Irena </a:t>
            </a:r>
            <a:r>
              <a:rPr lang="cs-CZ"/>
              <a:t>Eibenová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