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16" roundtripDataSignature="AMtx7mgUhhsFo+uzwLUWRH7vA8fvldLF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5c9730dbe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5c9730dbe8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25c9730dbe8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c9730dbe8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c9730dbe8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25c9730dbe8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c9730dbe8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c9730dbe8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25c9730dbe8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5c9730dbe8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5c9730dbe8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25c9730dbe8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5c9730dbe8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5c9730dbe8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25c9730dbe8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c9730dbe8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5c9730dbe8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25c9730dbe8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p:cSld name="Úvodní snímek">
    <p:spTree>
      <p:nvGrpSpPr>
        <p:cNvPr id="10" name="Shape 10"/>
        <p:cNvGrpSpPr/>
        <p:nvPr/>
      </p:nvGrpSpPr>
      <p:grpSpPr>
        <a:xfrm>
          <a:off x="0" y="0"/>
          <a:ext cx="0" cy="0"/>
          <a:chOff x="0" y="0"/>
          <a:chExt cx="0" cy="0"/>
        </a:xfrm>
      </p:grpSpPr>
      <p:sp>
        <p:nvSpPr>
          <p:cNvPr id="11" name="Google Shape;11;p9"/>
          <p:cNvSpPr txBox="1"/>
          <p:nvPr>
            <p:ph type="ctrTitle"/>
          </p:nvPr>
        </p:nvSpPr>
        <p:spPr>
          <a:xfrm>
            <a:off x="6310904" y="2064524"/>
            <a:ext cx="5266008" cy="20393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E13E19"/>
              </a:buClr>
              <a:buSzPts val="4800"/>
              <a:buFont typeface="Calibri"/>
              <a:buNone/>
              <a:defRPr b="1" i="0" sz="4800" u="none" cap="none" strike="noStrike">
                <a:solidFill>
                  <a:srgbClr val="E13E1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9"/>
          <p:cNvSpPr txBox="1"/>
          <p:nvPr>
            <p:ph idx="1" type="subTitle"/>
          </p:nvPr>
        </p:nvSpPr>
        <p:spPr>
          <a:xfrm>
            <a:off x="6310903" y="3758772"/>
            <a:ext cx="5631766" cy="83938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E13E19"/>
              </a:buClr>
              <a:buSzPts val="2400"/>
              <a:buFont typeface="Arial"/>
              <a:buNone/>
              <a:defRPr b="0" i="0" sz="2400" u="none" cap="none" strike="noStrike">
                <a:solidFill>
                  <a:srgbClr val="E13E19"/>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3" name="Google Shape;13;p9"/>
          <p:cNvPicPr preferRelativeResize="0"/>
          <p:nvPr/>
        </p:nvPicPr>
        <p:blipFill rotWithShape="1">
          <a:blip r:embed="rId2">
            <a:alphaModFix amt="35000"/>
          </a:blip>
          <a:srcRect b="0" l="0" r="0" t="0"/>
          <a:stretch/>
        </p:blipFill>
        <p:spPr>
          <a:xfrm rot="10800000">
            <a:off x="5537183" y="2209593"/>
            <a:ext cx="520700" cy="1358900"/>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1711604" y="758237"/>
            <a:ext cx="3810000" cy="5092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73" name="Shape 73"/>
        <p:cNvGrpSpPr/>
        <p:nvPr/>
      </p:nvGrpSpPr>
      <p:grpSpPr>
        <a:xfrm>
          <a:off x="0" y="0"/>
          <a:ext cx="0" cy="0"/>
          <a:chOff x="0" y="0"/>
          <a:chExt cx="0" cy="0"/>
        </a:xfrm>
      </p:grpSpPr>
      <p:sp>
        <p:nvSpPr>
          <p:cNvPr id="74" name="Google Shape;74;p19"/>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9"/>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9"/>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77" name="Shape 77"/>
        <p:cNvGrpSpPr/>
        <p:nvPr/>
      </p:nvGrpSpPr>
      <p:grpSpPr>
        <a:xfrm>
          <a:off x="0" y="0"/>
          <a:ext cx="0" cy="0"/>
          <a:chOff x="0" y="0"/>
          <a:chExt cx="0" cy="0"/>
        </a:xfrm>
      </p:grpSpPr>
      <p:sp>
        <p:nvSpPr>
          <p:cNvPr id="78" name="Google Shape;78;p20"/>
          <p:cNvSpPr txBox="1"/>
          <p:nvPr>
            <p:ph type="title"/>
          </p:nvPr>
        </p:nvSpPr>
        <p:spPr>
          <a:xfrm>
            <a:off x="1139301" y="457200"/>
            <a:ext cx="3632724"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23D19"/>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20"/>
          <p:cNvSpPr txBox="1"/>
          <p:nvPr>
            <p:ph idx="2" type="body"/>
          </p:nvPr>
        </p:nvSpPr>
        <p:spPr>
          <a:xfrm>
            <a:off x="1139301" y="2057400"/>
            <a:ext cx="3632724"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20"/>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0"/>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0"/>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84" name="Shape 84"/>
        <p:cNvGrpSpPr/>
        <p:nvPr/>
      </p:nvGrpSpPr>
      <p:grpSpPr>
        <a:xfrm>
          <a:off x="0" y="0"/>
          <a:ext cx="0" cy="0"/>
          <a:chOff x="0" y="0"/>
          <a:chExt cx="0" cy="0"/>
        </a:xfrm>
      </p:grpSpPr>
      <p:sp>
        <p:nvSpPr>
          <p:cNvPr id="85" name="Google Shape;85;p21"/>
          <p:cNvSpPr txBox="1"/>
          <p:nvPr>
            <p:ph type="title"/>
          </p:nvPr>
        </p:nvSpPr>
        <p:spPr>
          <a:xfrm>
            <a:off x="1135626" y="365125"/>
            <a:ext cx="1021817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23D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1"/>
          <p:cNvSpPr txBox="1"/>
          <p:nvPr>
            <p:ph idx="1" type="body"/>
          </p:nvPr>
        </p:nvSpPr>
        <p:spPr>
          <a:xfrm rot="5400000">
            <a:off x="4288819" y="-1327569"/>
            <a:ext cx="3911787" cy="102181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1"/>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1"/>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1"/>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90" name="Shape 90"/>
        <p:cNvGrpSpPr/>
        <p:nvPr/>
      </p:nvGrpSpPr>
      <p:grpSpPr>
        <a:xfrm>
          <a:off x="0" y="0"/>
          <a:ext cx="0" cy="0"/>
          <a:chOff x="0" y="0"/>
          <a:chExt cx="0" cy="0"/>
        </a:xfrm>
      </p:grpSpPr>
      <p:sp>
        <p:nvSpPr>
          <p:cNvPr id="91" name="Google Shape;91;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23D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2"/>
          <p:cNvSpPr txBox="1"/>
          <p:nvPr>
            <p:ph idx="1" type="body"/>
          </p:nvPr>
        </p:nvSpPr>
        <p:spPr>
          <a:xfrm rot="5400000">
            <a:off x="1949981" y="-445556"/>
            <a:ext cx="5811838" cy="74331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2"/>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2"/>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2"/>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p:cSld name="Nadpis a obsah">
    <p:spTree>
      <p:nvGrpSpPr>
        <p:cNvPr id="15" name="Shape 15"/>
        <p:cNvGrpSpPr/>
        <p:nvPr/>
      </p:nvGrpSpPr>
      <p:grpSpPr>
        <a:xfrm>
          <a:off x="0" y="0"/>
          <a:ext cx="0" cy="0"/>
          <a:chOff x="0" y="0"/>
          <a:chExt cx="0" cy="0"/>
        </a:xfrm>
      </p:grpSpPr>
      <p:sp>
        <p:nvSpPr>
          <p:cNvPr id="16" name="Google Shape;16;p16"/>
          <p:cNvSpPr txBox="1"/>
          <p:nvPr>
            <p:ph idx="1" type="subTitle"/>
          </p:nvPr>
        </p:nvSpPr>
        <p:spPr>
          <a:xfrm>
            <a:off x="3979340" y="2268886"/>
            <a:ext cx="3119549" cy="218596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E13E19"/>
              </a:buClr>
              <a:buSzPts val="2400"/>
              <a:buFont typeface="Arial"/>
              <a:buNone/>
              <a:defRPr b="0" i="0" sz="2400" u="none" cap="none" strike="noStrike">
                <a:solidFill>
                  <a:srgbClr val="E13E19"/>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7" name="Google Shape;17;p16"/>
          <p:cNvPicPr preferRelativeResize="0"/>
          <p:nvPr/>
        </p:nvPicPr>
        <p:blipFill rotWithShape="1">
          <a:blip r:embed="rId2">
            <a:alphaModFix amt="35000"/>
          </a:blip>
          <a:srcRect b="0" l="0" r="0" t="0"/>
          <a:stretch/>
        </p:blipFill>
        <p:spPr>
          <a:xfrm>
            <a:off x="7179171" y="2971007"/>
            <a:ext cx="325037" cy="848266"/>
          </a:xfrm>
          <a:prstGeom prst="rect">
            <a:avLst/>
          </a:prstGeom>
          <a:noFill/>
          <a:ln>
            <a:noFill/>
          </a:ln>
        </p:spPr>
      </p:pic>
      <p:pic>
        <p:nvPicPr>
          <p:cNvPr id="18" name="Google Shape;18;p16"/>
          <p:cNvPicPr preferRelativeResize="0"/>
          <p:nvPr/>
        </p:nvPicPr>
        <p:blipFill rotWithShape="1">
          <a:blip r:embed="rId3">
            <a:alphaModFix/>
          </a:blip>
          <a:srcRect b="0" l="0" r="0" t="0"/>
          <a:stretch/>
        </p:blipFill>
        <p:spPr>
          <a:xfrm>
            <a:off x="7700855" y="2851655"/>
            <a:ext cx="1117600" cy="1409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27" name="Shape 27"/>
        <p:cNvGrpSpPr/>
        <p:nvPr/>
      </p:nvGrpSpPr>
      <p:grpSpPr>
        <a:xfrm>
          <a:off x="0" y="0"/>
          <a:ext cx="0" cy="0"/>
          <a:chOff x="0" y="0"/>
          <a:chExt cx="0" cy="0"/>
        </a:xfrm>
      </p:grpSpPr>
      <p:sp>
        <p:nvSpPr>
          <p:cNvPr id="28" name="Google Shape;28;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E23D19"/>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11"/>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11016178" y="207530"/>
            <a:ext cx="94977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p:cSld name="Porovnání">
    <p:spTree>
      <p:nvGrpSpPr>
        <p:cNvPr id="33" name="Shape 33"/>
        <p:cNvGrpSpPr/>
        <p:nvPr/>
      </p:nvGrpSpPr>
      <p:grpSpPr>
        <a:xfrm>
          <a:off x="0" y="0"/>
          <a:ext cx="0" cy="0"/>
          <a:chOff x="0" y="0"/>
          <a:chExt cx="0" cy="0"/>
        </a:xfrm>
      </p:grpSpPr>
      <p:sp>
        <p:nvSpPr>
          <p:cNvPr id="34" name="Google Shape;34;p12"/>
          <p:cNvSpPr txBox="1"/>
          <p:nvPr>
            <p:ph type="title"/>
          </p:nvPr>
        </p:nvSpPr>
        <p:spPr>
          <a:xfrm>
            <a:off x="1139300" y="365125"/>
            <a:ext cx="1021608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23D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1139300" y="1685926"/>
            <a:ext cx="499468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12"/>
          <p:cNvSpPr txBox="1"/>
          <p:nvPr>
            <p:ph idx="2" type="body"/>
          </p:nvPr>
        </p:nvSpPr>
        <p:spPr>
          <a:xfrm>
            <a:off x="1139300" y="2509838"/>
            <a:ext cx="4994685"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
        <p:nvSpPr>
          <p:cNvPr id="40" name="Google Shape;40;p12"/>
          <p:cNvSpPr txBox="1"/>
          <p:nvPr>
            <p:ph idx="3" type="body"/>
          </p:nvPr>
        </p:nvSpPr>
        <p:spPr>
          <a:xfrm>
            <a:off x="6360702" y="2509838"/>
            <a:ext cx="4994685"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2"/>
          <p:cNvSpPr txBox="1"/>
          <p:nvPr>
            <p:ph idx="4" type="body"/>
          </p:nvPr>
        </p:nvSpPr>
        <p:spPr>
          <a:xfrm>
            <a:off x="6369475" y="1685926"/>
            <a:ext cx="499468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42" name="Shape 42"/>
        <p:cNvGrpSpPr/>
        <p:nvPr/>
      </p:nvGrpSpPr>
      <p:grpSpPr>
        <a:xfrm>
          <a:off x="0" y="0"/>
          <a:ext cx="0" cy="0"/>
          <a:chOff x="0" y="0"/>
          <a:chExt cx="0" cy="0"/>
        </a:xfrm>
      </p:grpSpPr>
      <p:sp>
        <p:nvSpPr>
          <p:cNvPr id="43" name="Google Shape;43;p13"/>
          <p:cNvSpPr txBox="1"/>
          <p:nvPr>
            <p:ph type="title"/>
          </p:nvPr>
        </p:nvSpPr>
        <p:spPr>
          <a:xfrm>
            <a:off x="1139301" y="457200"/>
            <a:ext cx="3632724"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23D19"/>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3"/>
          <p:cNvSpPr/>
          <p:nvPr>
            <p:ph idx="2" type="pic"/>
          </p:nvPr>
        </p:nvSpPr>
        <p:spPr>
          <a:xfrm>
            <a:off x="5183188" y="987425"/>
            <a:ext cx="6172200" cy="4873625"/>
          </a:xfrm>
          <a:prstGeom prst="rect">
            <a:avLst/>
          </a:prstGeom>
          <a:noFill/>
          <a:ln>
            <a:noFill/>
          </a:ln>
        </p:spPr>
      </p:sp>
      <p:sp>
        <p:nvSpPr>
          <p:cNvPr id="45" name="Google Shape;45;p13"/>
          <p:cNvSpPr txBox="1"/>
          <p:nvPr>
            <p:ph idx="1" type="body"/>
          </p:nvPr>
        </p:nvSpPr>
        <p:spPr>
          <a:xfrm>
            <a:off x="1139301" y="2057400"/>
            <a:ext cx="3632724"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13"/>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p:cSld name="Dva obsahy">
    <p:spTree>
      <p:nvGrpSpPr>
        <p:cNvPr id="49" name="Shape 49"/>
        <p:cNvGrpSpPr/>
        <p:nvPr/>
      </p:nvGrpSpPr>
      <p:grpSpPr>
        <a:xfrm>
          <a:off x="0" y="0"/>
          <a:ext cx="0" cy="0"/>
          <a:chOff x="0" y="0"/>
          <a:chExt cx="0" cy="0"/>
        </a:xfrm>
      </p:grpSpPr>
      <p:sp>
        <p:nvSpPr>
          <p:cNvPr id="50" name="Google Shape;50;p14"/>
          <p:cNvSpPr txBox="1"/>
          <p:nvPr>
            <p:ph type="title"/>
          </p:nvPr>
        </p:nvSpPr>
        <p:spPr>
          <a:xfrm>
            <a:off x="1135626" y="365125"/>
            <a:ext cx="1021817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23D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 type="body"/>
          </p:nvPr>
        </p:nvSpPr>
        <p:spPr>
          <a:xfrm>
            <a:off x="1135626" y="1844675"/>
            <a:ext cx="504640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4"/>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4"/>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
        <p:nvSpPr>
          <p:cNvPr id="55" name="Google Shape;55;p14"/>
          <p:cNvSpPr txBox="1"/>
          <p:nvPr>
            <p:ph idx="2" type="body"/>
          </p:nvPr>
        </p:nvSpPr>
        <p:spPr>
          <a:xfrm>
            <a:off x="6307394" y="1825625"/>
            <a:ext cx="504640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6" name="Shape 56"/>
        <p:cNvGrpSpPr/>
        <p:nvPr/>
      </p:nvGrpSpPr>
      <p:grpSpPr>
        <a:xfrm>
          <a:off x="0" y="0"/>
          <a:ext cx="0" cy="0"/>
          <a:chOff x="0" y="0"/>
          <a:chExt cx="0" cy="0"/>
        </a:xfrm>
      </p:grpSpPr>
      <p:sp>
        <p:nvSpPr>
          <p:cNvPr id="57" name="Google Shape;57;p15"/>
          <p:cNvSpPr txBox="1"/>
          <p:nvPr>
            <p:ph type="title"/>
          </p:nvPr>
        </p:nvSpPr>
        <p:spPr>
          <a:xfrm>
            <a:off x="1135626" y="365125"/>
            <a:ext cx="1021817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23D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5"/>
          <p:cNvSpPr txBox="1"/>
          <p:nvPr>
            <p:ph idx="1" type="body"/>
          </p:nvPr>
        </p:nvSpPr>
        <p:spPr>
          <a:xfrm>
            <a:off x="1135626" y="1825625"/>
            <a:ext cx="10218174" cy="39117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5"/>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5"/>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části" type="secHead">
  <p:cSld name="SECTION_HEADER">
    <p:spTree>
      <p:nvGrpSpPr>
        <p:cNvPr id="62" name="Shape 62"/>
        <p:cNvGrpSpPr/>
        <p:nvPr/>
      </p:nvGrpSpPr>
      <p:grpSpPr>
        <a:xfrm>
          <a:off x="0" y="0"/>
          <a:ext cx="0" cy="0"/>
          <a:chOff x="0" y="0"/>
          <a:chExt cx="0" cy="0"/>
        </a:xfrm>
      </p:grpSpPr>
      <p:sp>
        <p:nvSpPr>
          <p:cNvPr id="63" name="Google Shape;63;p17"/>
          <p:cNvSpPr txBox="1"/>
          <p:nvPr>
            <p:ph type="title"/>
          </p:nvPr>
        </p:nvSpPr>
        <p:spPr>
          <a:xfrm>
            <a:off x="1139300" y="1709738"/>
            <a:ext cx="10208149"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23D19"/>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7"/>
          <p:cNvSpPr txBox="1"/>
          <p:nvPr>
            <p:ph idx="1" type="body"/>
          </p:nvPr>
        </p:nvSpPr>
        <p:spPr>
          <a:xfrm>
            <a:off x="1139300" y="4589463"/>
            <a:ext cx="1020815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5" name="Google Shape;65;p17"/>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68" name="Shape 68"/>
        <p:cNvGrpSpPr/>
        <p:nvPr/>
      </p:nvGrpSpPr>
      <p:grpSpPr>
        <a:xfrm>
          <a:off x="0" y="0"/>
          <a:ext cx="0" cy="0"/>
          <a:chOff x="0" y="0"/>
          <a:chExt cx="0" cy="0"/>
        </a:xfrm>
      </p:grpSpPr>
      <p:sp>
        <p:nvSpPr>
          <p:cNvPr id="69" name="Google Shape;69;p18"/>
          <p:cNvSpPr txBox="1"/>
          <p:nvPr>
            <p:ph type="title"/>
          </p:nvPr>
        </p:nvSpPr>
        <p:spPr>
          <a:xfrm>
            <a:off x="1135626" y="365125"/>
            <a:ext cx="1021817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23D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8"/>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E5"/>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E5"/>
        </a:solidFill>
      </p:bgPr>
    </p:bg>
    <p:spTree>
      <p:nvGrpSpPr>
        <p:cNvPr id="19" name="Shape 19"/>
        <p:cNvGrpSpPr/>
        <p:nvPr/>
      </p:nvGrpSpPr>
      <p:grpSpPr>
        <a:xfrm>
          <a:off x="0" y="0"/>
          <a:ext cx="0" cy="0"/>
          <a:chOff x="0" y="0"/>
          <a:chExt cx="0" cy="0"/>
        </a:xfrm>
      </p:grpSpPr>
      <p:sp>
        <p:nvSpPr>
          <p:cNvPr id="20" name="Google Shape;20;p10"/>
          <p:cNvSpPr txBox="1"/>
          <p:nvPr>
            <p:ph type="title"/>
          </p:nvPr>
        </p:nvSpPr>
        <p:spPr>
          <a:xfrm>
            <a:off x="1135626" y="365125"/>
            <a:ext cx="10218174"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E23D19"/>
              </a:buClr>
              <a:buSzPts val="4400"/>
              <a:buFont typeface="Calibri"/>
              <a:buNone/>
              <a:defRPr b="0" i="0" sz="4400" u="none" cap="none" strike="noStrike">
                <a:solidFill>
                  <a:srgbClr val="E23D1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10"/>
          <p:cNvSpPr txBox="1"/>
          <p:nvPr>
            <p:ph idx="1" type="body"/>
          </p:nvPr>
        </p:nvSpPr>
        <p:spPr>
          <a:xfrm>
            <a:off x="1135626" y="1825625"/>
            <a:ext cx="10218174" cy="391178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10"/>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10"/>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10"/>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pic>
        <p:nvPicPr>
          <p:cNvPr id="25" name="Google Shape;25;p10"/>
          <p:cNvPicPr preferRelativeResize="0"/>
          <p:nvPr/>
        </p:nvPicPr>
        <p:blipFill rotWithShape="1">
          <a:blip r:embed="rId1">
            <a:alphaModFix/>
          </a:blip>
          <a:srcRect b="0" l="0" r="0" t="0"/>
          <a:stretch/>
        </p:blipFill>
        <p:spPr>
          <a:xfrm>
            <a:off x="210334" y="260397"/>
            <a:ext cx="642882" cy="810908"/>
          </a:xfrm>
          <a:prstGeom prst="rect">
            <a:avLst/>
          </a:prstGeom>
          <a:noFill/>
          <a:ln>
            <a:noFill/>
          </a:ln>
        </p:spPr>
      </p:pic>
      <p:pic>
        <p:nvPicPr>
          <p:cNvPr descr="ACF.png" id="26" name="Google Shape;26;p10"/>
          <p:cNvPicPr preferRelativeResize="0"/>
          <p:nvPr/>
        </p:nvPicPr>
        <p:blipFill rotWithShape="1">
          <a:blip r:embed="rId2">
            <a:alphaModFix amt="33000"/>
          </a:blip>
          <a:srcRect b="0" l="0" r="0" t="0"/>
          <a:stretch/>
        </p:blipFill>
        <p:spPr>
          <a:xfrm>
            <a:off x="10452779" y="6042772"/>
            <a:ext cx="1440000" cy="525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www.youtube.com/watch?v=n8bbMzAEtg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www.youtube.com/watch?v=n8bbMzAEtgE"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7.png"/><Relationship Id="rId7"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ctrTitle"/>
          </p:nvPr>
        </p:nvSpPr>
        <p:spPr>
          <a:xfrm>
            <a:off x="6257100" y="2064525"/>
            <a:ext cx="5265900" cy="1575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23D19"/>
              </a:buClr>
              <a:buSzPts val="4800"/>
              <a:buFont typeface="Calibri"/>
              <a:buNone/>
            </a:pPr>
            <a:r>
              <a:rPr lang="cs-CZ">
                <a:solidFill>
                  <a:srgbClr val="E23D19"/>
                </a:solidFill>
              </a:rPr>
              <a:t>Trestní právo ve 21. století</a:t>
            </a:r>
            <a:endParaRPr>
              <a:solidFill>
                <a:srgbClr val="E23D19"/>
              </a:solidFill>
            </a:endParaRPr>
          </a:p>
        </p:txBody>
      </p:sp>
      <p:sp>
        <p:nvSpPr>
          <p:cNvPr id="101" name="Google Shape;101;p1"/>
          <p:cNvSpPr txBox="1"/>
          <p:nvPr>
            <p:ph idx="1" type="subTitle"/>
          </p:nvPr>
        </p:nvSpPr>
        <p:spPr>
          <a:xfrm>
            <a:off x="6292974" y="3758772"/>
            <a:ext cx="5631766" cy="8393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23D19"/>
              </a:buClr>
              <a:buSzPts val="2400"/>
              <a:buFont typeface="Arial"/>
              <a:buNone/>
            </a:pPr>
            <a:r>
              <a:rPr lang="cs-CZ">
                <a:solidFill>
                  <a:srgbClr val="E23D19"/>
                </a:solidFill>
              </a:rPr>
              <a:t>Restorativní justice</a:t>
            </a:r>
            <a:endParaRPr/>
          </a:p>
          <a:p>
            <a:pPr indent="0" lvl="0" marL="0" marR="0" rtl="0" algn="l">
              <a:lnSpc>
                <a:spcPct val="90000"/>
              </a:lnSpc>
              <a:spcBef>
                <a:spcPts val="1000"/>
              </a:spcBef>
              <a:spcAft>
                <a:spcPts val="0"/>
              </a:spcAft>
              <a:buClr>
                <a:srgbClr val="E23D19"/>
              </a:buClr>
              <a:buSzPts val="2400"/>
              <a:buFont typeface="Arial"/>
              <a:buNone/>
            </a:pPr>
            <a:r>
              <a:t/>
            </a:r>
            <a:endParaRPr/>
          </a:p>
          <a:p>
            <a:pPr indent="0" lvl="0" marL="0" marR="0" rtl="0" algn="l">
              <a:lnSpc>
                <a:spcPct val="90000"/>
              </a:lnSpc>
              <a:spcBef>
                <a:spcPts val="1000"/>
              </a:spcBef>
              <a:spcAft>
                <a:spcPts val="0"/>
              </a:spcAft>
              <a:buClr>
                <a:srgbClr val="E13E19"/>
              </a:buClr>
              <a:buSzPts val="2400"/>
              <a:buFont typeface="Arial"/>
              <a:buNone/>
            </a:pPr>
            <a:r>
              <a:t/>
            </a:r>
            <a:endParaRPr>
              <a:solidFill>
                <a:srgbClr val="E23D19"/>
              </a:solidFill>
            </a:endParaRPr>
          </a:p>
        </p:txBody>
      </p:sp>
      <p:pic>
        <p:nvPicPr>
          <p:cNvPr descr="ACF_logolink_TRANS.png" id="102" name="Google Shape;102;p1"/>
          <p:cNvPicPr preferRelativeResize="0"/>
          <p:nvPr/>
        </p:nvPicPr>
        <p:blipFill rotWithShape="1">
          <a:blip r:embed="rId3">
            <a:alphaModFix amt="30000"/>
          </a:blip>
          <a:srcRect b="0" l="0" r="0" t="0"/>
          <a:stretch/>
        </p:blipFill>
        <p:spPr>
          <a:xfrm>
            <a:off x="231842" y="6031068"/>
            <a:ext cx="3560223" cy="539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1139301" y="457200"/>
            <a:ext cx="3632724"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E23D19"/>
              </a:buClr>
              <a:buSzPts val="3200"/>
              <a:buFont typeface="Calibri"/>
              <a:buNone/>
            </a:pPr>
            <a:r>
              <a:rPr lang="cs-CZ"/>
              <a:t>Co je na obrázku?</a:t>
            </a:r>
            <a:endParaRPr/>
          </a:p>
        </p:txBody>
      </p:sp>
      <p:sp>
        <p:nvSpPr>
          <p:cNvPr id="108" name="Google Shape;108;p4"/>
          <p:cNvSpPr txBox="1"/>
          <p:nvPr>
            <p:ph idx="1" type="body"/>
          </p:nvPr>
        </p:nvSpPr>
        <p:spPr>
          <a:xfrm>
            <a:off x="1139301" y="2057400"/>
            <a:ext cx="3632724"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t/>
            </a:r>
            <a:endParaRPr/>
          </a:p>
          <a:p>
            <a:pPr indent="0" lvl="0" marL="0" rtl="0" algn="l">
              <a:lnSpc>
                <a:spcPct val="90000"/>
              </a:lnSpc>
              <a:spcBef>
                <a:spcPts val="1000"/>
              </a:spcBef>
              <a:spcAft>
                <a:spcPts val="0"/>
              </a:spcAft>
              <a:buClr>
                <a:schemeClr val="dk1"/>
              </a:buClr>
              <a:buSzPts val="1600"/>
              <a:buNone/>
            </a:pPr>
            <a:r>
              <a:rPr lang="cs-CZ"/>
              <a:t>Co má obrázek symbolizovat?</a:t>
            </a:r>
            <a:endParaRPr/>
          </a:p>
        </p:txBody>
      </p:sp>
      <p:sp>
        <p:nvSpPr>
          <p:cNvPr id="109" name="Google Shape;109;p4"/>
          <p:cNvSpPr txBox="1"/>
          <p:nvPr>
            <p:ph idx="10" type="dt"/>
          </p:nvPr>
        </p:nvSpPr>
        <p:spPr>
          <a:xfrm>
            <a:off x="297582" y="6159127"/>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cs-CZ"/>
              <a:t>21. prosince 2022</a:t>
            </a:r>
            <a:endParaRPr/>
          </a:p>
        </p:txBody>
      </p:sp>
      <p:sp>
        <p:nvSpPr>
          <p:cNvPr id="110" name="Google Shape;110;p4"/>
          <p:cNvSpPr txBox="1"/>
          <p:nvPr>
            <p:ph idx="11" type="ftr"/>
          </p:nvPr>
        </p:nvSpPr>
        <p:spPr>
          <a:xfrm>
            <a:off x="4038600" y="6159127"/>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cs-CZ"/>
              <a:t>www.obcankari.cz</a:t>
            </a:r>
            <a:endParaRPr/>
          </a:p>
        </p:txBody>
      </p:sp>
      <p:sp>
        <p:nvSpPr>
          <p:cNvPr id="111" name="Google Shape;111;p4"/>
          <p:cNvSpPr txBox="1"/>
          <p:nvPr>
            <p:ph idx="12" type="sldNum"/>
          </p:nvPr>
        </p:nvSpPr>
        <p:spPr>
          <a:xfrm>
            <a:off x="11353800" y="217445"/>
            <a:ext cx="61205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pic>
        <p:nvPicPr>
          <p:cNvPr id="112" name="Google Shape;112;p4"/>
          <p:cNvPicPr preferRelativeResize="0"/>
          <p:nvPr/>
        </p:nvPicPr>
        <p:blipFill>
          <a:blip r:embed="rId3">
            <a:alphaModFix/>
          </a:blip>
          <a:stretch>
            <a:fillRect/>
          </a:stretch>
        </p:blipFill>
        <p:spPr>
          <a:xfrm>
            <a:off x="4924425" y="735000"/>
            <a:ext cx="6530775" cy="449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5c9730dbe8_0_2"/>
          <p:cNvSpPr txBox="1"/>
          <p:nvPr>
            <p:ph type="title"/>
          </p:nvPr>
        </p:nvSpPr>
        <p:spPr>
          <a:xfrm>
            <a:off x="1139301" y="457200"/>
            <a:ext cx="36327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cs-CZ"/>
              <a:t>Jak spolu mentální mapa a obrázek souvisí?</a:t>
            </a:r>
            <a:endParaRPr/>
          </a:p>
        </p:txBody>
      </p:sp>
      <p:sp>
        <p:nvSpPr>
          <p:cNvPr id="119" name="Google Shape;119;g25c9730dbe8_0_2"/>
          <p:cNvSpPr/>
          <p:nvPr>
            <p:ph idx="2" type="pic"/>
          </p:nvPr>
        </p:nvSpPr>
        <p:spPr>
          <a:xfrm>
            <a:off x="5183188" y="987425"/>
            <a:ext cx="6172200" cy="4873500"/>
          </a:xfrm>
          <a:prstGeom prst="rect">
            <a:avLst/>
          </a:prstGeom>
        </p:spPr>
      </p:sp>
      <p:sp>
        <p:nvSpPr>
          <p:cNvPr id="120" name="Google Shape;120;g25c9730dbe8_0_2"/>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pic>
        <p:nvPicPr>
          <p:cNvPr id="121" name="Google Shape;121;g25c9730dbe8_0_2"/>
          <p:cNvPicPr preferRelativeResize="0"/>
          <p:nvPr/>
        </p:nvPicPr>
        <p:blipFill>
          <a:blip r:embed="rId3">
            <a:alphaModFix/>
          </a:blip>
          <a:stretch>
            <a:fillRect/>
          </a:stretch>
        </p:blipFill>
        <p:spPr>
          <a:xfrm>
            <a:off x="4085075" y="992826"/>
            <a:ext cx="8106924" cy="4649750"/>
          </a:xfrm>
          <a:prstGeom prst="rect">
            <a:avLst/>
          </a:prstGeom>
          <a:noFill/>
          <a:ln>
            <a:noFill/>
          </a:ln>
        </p:spPr>
      </p:pic>
      <p:pic>
        <p:nvPicPr>
          <p:cNvPr id="122" name="Google Shape;122;g25c9730dbe8_0_2"/>
          <p:cNvPicPr preferRelativeResize="0"/>
          <p:nvPr/>
        </p:nvPicPr>
        <p:blipFill>
          <a:blip r:embed="rId4">
            <a:alphaModFix/>
          </a:blip>
          <a:stretch>
            <a:fillRect/>
          </a:stretch>
        </p:blipFill>
        <p:spPr>
          <a:xfrm>
            <a:off x="334250" y="2393050"/>
            <a:ext cx="3488350" cy="2399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5c9730dbe8_0_13"/>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Vytvoř mentální mapu - zaznač co nejvíce důsledků události níž:</a:t>
            </a:r>
            <a:endParaRPr/>
          </a:p>
        </p:txBody>
      </p:sp>
      <p:sp>
        <p:nvSpPr>
          <p:cNvPr id="129" name="Google Shape;129;g25c9730dbe8_0_13"/>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0" lvl="0" marL="457200" rtl="0" algn="l">
              <a:lnSpc>
                <a:spcPct val="115000"/>
              </a:lnSpc>
              <a:spcBef>
                <a:spcPts val="0"/>
              </a:spcBef>
              <a:spcAft>
                <a:spcPts val="0"/>
              </a:spcAft>
              <a:buClr>
                <a:schemeClr val="dk1"/>
              </a:buClr>
              <a:buSzPts val="1100"/>
              <a:buFont typeface="Arial"/>
              <a:buNone/>
            </a:pPr>
            <a:r>
              <a:rPr lang="cs-CZ" sz="2500">
                <a:latin typeface="Arial"/>
                <a:ea typeface="Arial"/>
                <a:cs typeface="Arial"/>
                <a:sym typeface="Arial"/>
              </a:rPr>
              <a:t>Petr ve svém domě překvapil zloděje, který ho přišel vykrást. Zloděj na něj zaútočil. Začala bitka. Petr útočníka odzbrojil. Sousedi, kteří zaregistrovali hluk, zavolali policii. Ta přímo na místě zloděje zadržela. Petr byl pro četná zranění převezen sanitkou do nemocnice.</a:t>
            </a:r>
            <a:endParaRPr sz="2500">
              <a:latin typeface="Arial"/>
              <a:ea typeface="Arial"/>
              <a:cs typeface="Arial"/>
              <a:sym typeface="Arial"/>
            </a:endParaRPr>
          </a:p>
          <a:p>
            <a:pPr indent="0" lvl="0" marL="0" rtl="0" algn="l">
              <a:spcBef>
                <a:spcPts val="1000"/>
              </a:spcBef>
              <a:spcAft>
                <a:spcPts val="0"/>
              </a:spcAft>
              <a:buNone/>
            </a:pPr>
            <a:r>
              <a:t/>
            </a:r>
            <a:endParaRPr sz="4200"/>
          </a:p>
        </p:txBody>
      </p:sp>
      <p:sp>
        <p:nvSpPr>
          <p:cNvPr id="130" name="Google Shape;130;g25c9730dbe8_0_13"/>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pic>
        <p:nvPicPr>
          <p:cNvPr id="131" name="Google Shape;131;g25c9730dbe8_0_13"/>
          <p:cNvPicPr preferRelativeResize="0"/>
          <p:nvPr/>
        </p:nvPicPr>
        <p:blipFill>
          <a:blip r:embed="rId3">
            <a:alphaModFix/>
          </a:blip>
          <a:stretch>
            <a:fillRect/>
          </a:stretch>
        </p:blipFill>
        <p:spPr>
          <a:xfrm>
            <a:off x="5072063" y="4063175"/>
            <a:ext cx="2047875" cy="2171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5c9730dbe8_0_33"/>
          <p:cNvSpPr txBox="1"/>
          <p:nvPr>
            <p:ph type="title"/>
          </p:nvPr>
        </p:nvSpPr>
        <p:spPr>
          <a:xfrm>
            <a:off x="1135626" y="365125"/>
            <a:ext cx="10218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10minutový film The Woolf Within</a:t>
            </a:r>
            <a:endParaRPr/>
          </a:p>
        </p:txBody>
      </p:sp>
      <p:sp>
        <p:nvSpPr>
          <p:cNvPr id="138" name="Google Shape;138;g25c9730dbe8_0_33"/>
          <p:cNvSpPr txBox="1"/>
          <p:nvPr>
            <p:ph idx="1" type="body"/>
          </p:nvPr>
        </p:nvSpPr>
        <p:spPr>
          <a:xfrm>
            <a:off x="1135626" y="1825625"/>
            <a:ext cx="10218300" cy="39117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cs-CZ"/>
              <a:t>Shrň obsah.</a:t>
            </a:r>
            <a:endParaRPr/>
          </a:p>
          <a:p>
            <a:pPr indent="-342900" lvl="0" marL="457200" rtl="0" algn="l">
              <a:spcBef>
                <a:spcPts val="0"/>
              </a:spcBef>
              <a:spcAft>
                <a:spcPts val="0"/>
              </a:spcAft>
              <a:buSzPts val="1800"/>
              <a:buChar char="•"/>
            </a:pPr>
            <a:r>
              <a:rPr lang="cs-CZ"/>
              <a:t>Jaký vliv měla na oběť možnost konfrontovat útočníka?</a:t>
            </a:r>
            <a:endParaRPr/>
          </a:p>
          <a:p>
            <a:pPr indent="-342900" lvl="0" marL="457200" rtl="0" algn="l">
              <a:spcBef>
                <a:spcPts val="0"/>
              </a:spcBef>
              <a:spcAft>
                <a:spcPts val="0"/>
              </a:spcAft>
              <a:buSzPts val="1800"/>
              <a:buChar char="•"/>
            </a:pPr>
            <a:r>
              <a:rPr lang="cs-CZ"/>
              <a:t>Jaký vliv měla na útočníka možnost konfrontovat oběť?</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rPr lang="cs-CZ" u="sng">
                <a:solidFill>
                  <a:schemeClr val="hlink"/>
                </a:solidFill>
                <a:hlinkClick r:id="rId3"/>
              </a:rPr>
              <a:t>https://www.youtube.com/watch?v=n8bbMzAEtgE</a:t>
            </a:r>
            <a:endParaRPr/>
          </a:p>
        </p:txBody>
      </p:sp>
      <p:sp>
        <p:nvSpPr>
          <p:cNvPr id="139" name="Google Shape;139;g25c9730dbe8_0_33"/>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5c9730dbe8_0_21"/>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
        <p:nvSpPr>
          <p:cNvPr id="146" name="Google Shape;146;g25c9730dbe8_0_21"/>
          <p:cNvSpPr txBox="1"/>
          <p:nvPr>
            <p:ph idx="2" type="body"/>
          </p:nvPr>
        </p:nvSpPr>
        <p:spPr>
          <a:xfrm>
            <a:off x="1139301" y="2057400"/>
            <a:ext cx="3632700" cy="3811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descr="Every movement stems from unique and often life changing origins. We traced the origins of The Restorative Justice Council back to a pivotal meeting between two of it’s greatest advocates, a career criminal and one of his many victims.&#10;&#10;Peter Woolf was a prolific offender, ensconced in a world of violence and depravity, who, by his own reckoning committed about 20,000 crimes. Then he burgled a house, fought with his victim and ended up in prison yet again. This time though it was different. Peter met with his victim, Will, in a restorative justice session that took place in the prison. The meeting changed both their lives for ever.&#10;&#10;Peter and Will tell their story in this powerful short film that has been used as a teaching aid in schools and prisons internationally." id="147" name="Google Shape;147;g25c9730dbe8_0_21" title="The Woolf Within">
            <a:hlinkClick r:id="rId3"/>
          </p:cNvPr>
          <p:cNvPicPr preferRelativeResize="0"/>
          <p:nvPr/>
        </p:nvPicPr>
        <p:blipFill>
          <a:blip r:embed="rId4">
            <a:alphaModFix/>
          </a:blip>
          <a:stretch>
            <a:fillRect/>
          </a:stretch>
        </p:blipFill>
        <p:spPr>
          <a:xfrm>
            <a:off x="699001" y="520443"/>
            <a:ext cx="11266800" cy="63375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5c9730dbe8_0_40"/>
          <p:cNvSpPr txBox="1"/>
          <p:nvPr>
            <p:ph type="title"/>
          </p:nvPr>
        </p:nvSpPr>
        <p:spPr>
          <a:xfrm>
            <a:off x="1139301" y="457200"/>
            <a:ext cx="36327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cs-CZ"/>
              <a:t>Dějiny trestů a jejich budoucnost</a:t>
            </a:r>
            <a:endParaRPr/>
          </a:p>
        </p:txBody>
      </p:sp>
      <p:sp>
        <p:nvSpPr>
          <p:cNvPr id="154" name="Google Shape;154;g25c9730dbe8_0_40"/>
          <p:cNvSpPr txBox="1"/>
          <p:nvPr>
            <p:ph idx="1" type="body"/>
          </p:nvPr>
        </p:nvSpPr>
        <p:spPr>
          <a:xfrm>
            <a:off x="1139301" y="2057400"/>
            <a:ext cx="3632700" cy="3811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cs-CZ" sz="1900"/>
              <a:t>Zamyslete se nad podobou trestů na konci 21. století z pohledu restorativní justice.</a:t>
            </a:r>
            <a:endParaRPr sz="1900"/>
          </a:p>
          <a:p>
            <a:pPr indent="0" lvl="0" marL="0" rtl="0" algn="l">
              <a:spcBef>
                <a:spcPts val="1000"/>
              </a:spcBef>
              <a:spcAft>
                <a:spcPts val="0"/>
              </a:spcAft>
              <a:buNone/>
            </a:pPr>
            <a:r>
              <a:t/>
            </a:r>
            <a:endParaRPr/>
          </a:p>
          <a:p>
            <a:pPr indent="0" lvl="0" marL="0" rtl="0" algn="l">
              <a:spcBef>
                <a:spcPts val="1000"/>
              </a:spcBef>
              <a:spcAft>
                <a:spcPts val="0"/>
              </a:spcAft>
              <a:buNone/>
            </a:pPr>
            <a:r>
              <a:rPr lang="cs-CZ"/>
              <a:t>Práce s pracovním listem.</a:t>
            </a:r>
            <a:endParaRPr/>
          </a:p>
        </p:txBody>
      </p:sp>
      <p:sp>
        <p:nvSpPr>
          <p:cNvPr id="155" name="Google Shape;155;g25c9730dbe8_0_40"/>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
        <p:nvSpPr>
          <p:cNvPr id="156" name="Google Shape;156;g25c9730dbe8_0_40"/>
          <p:cNvSpPr/>
          <p:nvPr>
            <p:ph idx="2" type="pic"/>
          </p:nvPr>
        </p:nvSpPr>
        <p:spPr>
          <a:xfrm>
            <a:off x="5183188" y="987425"/>
            <a:ext cx="6172200" cy="4873500"/>
          </a:xfrm>
          <a:prstGeom prst="rect">
            <a:avLst/>
          </a:prstGeom>
        </p:spPr>
      </p:sp>
      <p:pic>
        <p:nvPicPr>
          <p:cNvPr id="157" name="Google Shape;157;g25c9730dbe8_0_40"/>
          <p:cNvPicPr preferRelativeResize="0"/>
          <p:nvPr/>
        </p:nvPicPr>
        <p:blipFill>
          <a:blip r:embed="rId3">
            <a:alphaModFix/>
          </a:blip>
          <a:stretch>
            <a:fillRect/>
          </a:stretch>
        </p:blipFill>
        <p:spPr>
          <a:xfrm>
            <a:off x="5069850" y="465599"/>
            <a:ext cx="6172199" cy="59171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5c9730dbe8_0_51"/>
          <p:cNvSpPr txBox="1"/>
          <p:nvPr>
            <p:ph type="title"/>
          </p:nvPr>
        </p:nvSpPr>
        <p:spPr>
          <a:xfrm>
            <a:off x="1139301" y="457200"/>
            <a:ext cx="36327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cs-CZ"/>
              <a:t>Co nového jste se o trestu a právu dozvěděli?</a:t>
            </a:r>
            <a:endParaRPr/>
          </a:p>
        </p:txBody>
      </p:sp>
      <p:sp>
        <p:nvSpPr>
          <p:cNvPr id="164" name="Google Shape;164;g25c9730dbe8_0_51"/>
          <p:cNvSpPr/>
          <p:nvPr>
            <p:ph idx="2" type="pic"/>
          </p:nvPr>
        </p:nvSpPr>
        <p:spPr>
          <a:xfrm>
            <a:off x="5183188" y="987425"/>
            <a:ext cx="6172200" cy="4873500"/>
          </a:xfrm>
          <a:prstGeom prst="rect">
            <a:avLst/>
          </a:prstGeom>
        </p:spPr>
      </p:sp>
      <p:sp>
        <p:nvSpPr>
          <p:cNvPr id="165" name="Google Shape;165;g25c9730dbe8_0_51"/>
          <p:cNvSpPr txBox="1"/>
          <p:nvPr>
            <p:ph idx="1" type="body"/>
          </p:nvPr>
        </p:nvSpPr>
        <p:spPr>
          <a:xfrm>
            <a:off x="1139301" y="2057400"/>
            <a:ext cx="3632700" cy="3811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166" name="Google Shape;166;g25c9730dbe8_0_51"/>
          <p:cNvSpPr txBox="1"/>
          <p:nvPr>
            <p:ph idx="12" type="sldNum"/>
          </p:nvPr>
        </p:nvSpPr>
        <p:spPr>
          <a:xfrm>
            <a:off x="11353800" y="217445"/>
            <a:ext cx="612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pic>
        <p:nvPicPr>
          <p:cNvPr id="167" name="Google Shape;167;g25c9730dbe8_0_51"/>
          <p:cNvPicPr preferRelativeResize="0"/>
          <p:nvPr/>
        </p:nvPicPr>
        <p:blipFill>
          <a:blip r:embed="rId3">
            <a:alphaModFix/>
          </a:blip>
          <a:stretch>
            <a:fillRect/>
          </a:stretch>
        </p:blipFill>
        <p:spPr>
          <a:xfrm>
            <a:off x="5183200" y="1313926"/>
            <a:ext cx="6172200" cy="3500349"/>
          </a:xfrm>
          <a:prstGeom prst="rect">
            <a:avLst/>
          </a:prstGeom>
          <a:noFill/>
          <a:ln>
            <a:noFill/>
          </a:ln>
        </p:spPr>
      </p:pic>
      <p:pic>
        <p:nvPicPr>
          <p:cNvPr id="168" name="Google Shape;168;g25c9730dbe8_0_51"/>
          <p:cNvPicPr preferRelativeResize="0"/>
          <p:nvPr/>
        </p:nvPicPr>
        <p:blipFill rotWithShape="1">
          <a:blip r:embed="rId4">
            <a:alphaModFix/>
          </a:blip>
          <a:srcRect b="65400" l="31650" r="30229" t="19172"/>
          <a:stretch/>
        </p:blipFill>
        <p:spPr>
          <a:xfrm>
            <a:off x="346350" y="5548100"/>
            <a:ext cx="4647576" cy="1057976"/>
          </a:xfrm>
          <a:prstGeom prst="rect">
            <a:avLst/>
          </a:prstGeom>
          <a:noFill/>
          <a:ln>
            <a:noFill/>
          </a:ln>
        </p:spPr>
      </p:pic>
      <p:pic>
        <p:nvPicPr>
          <p:cNvPr id="169" name="Google Shape;169;g25c9730dbe8_0_51"/>
          <p:cNvPicPr preferRelativeResize="0"/>
          <p:nvPr/>
        </p:nvPicPr>
        <p:blipFill>
          <a:blip r:embed="rId5">
            <a:alphaModFix/>
          </a:blip>
          <a:stretch>
            <a:fillRect/>
          </a:stretch>
        </p:blipFill>
        <p:spPr>
          <a:xfrm>
            <a:off x="500172" y="3733963"/>
            <a:ext cx="1960225" cy="1468275"/>
          </a:xfrm>
          <a:prstGeom prst="rect">
            <a:avLst/>
          </a:prstGeom>
          <a:noFill/>
          <a:ln>
            <a:noFill/>
          </a:ln>
        </p:spPr>
      </p:pic>
      <p:pic>
        <p:nvPicPr>
          <p:cNvPr id="170" name="Google Shape;170;g25c9730dbe8_0_51"/>
          <p:cNvPicPr preferRelativeResize="0"/>
          <p:nvPr/>
        </p:nvPicPr>
        <p:blipFill rotWithShape="1">
          <a:blip r:embed="rId6">
            <a:alphaModFix/>
          </a:blip>
          <a:srcRect b="23013" l="32253" r="19245" t="33735"/>
          <a:stretch/>
        </p:blipFill>
        <p:spPr>
          <a:xfrm>
            <a:off x="500163" y="2057400"/>
            <a:ext cx="3190186" cy="1600201"/>
          </a:xfrm>
          <a:prstGeom prst="rect">
            <a:avLst/>
          </a:prstGeom>
          <a:noFill/>
          <a:ln>
            <a:noFill/>
          </a:ln>
        </p:spPr>
      </p:pic>
      <p:pic>
        <p:nvPicPr>
          <p:cNvPr id="171" name="Google Shape;171;g25c9730dbe8_0_51"/>
          <p:cNvPicPr preferRelativeResize="0"/>
          <p:nvPr/>
        </p:nvPicPr>
        <p:blipFill rotWithShape="1">
          <a:blip r:embed="rId7">
            <a:alphaModFix/>
          </a:blip>
          <a:srcRect b="32949" l="35959" r="40021" t="30136"/>
          <a:stretch/>
        </p:blipFill>
        <p:spPr>
          <a:xfrm>
            <a:off x="2934625" y="3733975"/>
            <a:ext cx="1626154" cy="1405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ph idx="1" type="subTitle"/>
          </p:nvPr>
        </p:nvSpPr>
        <p:spPr>
          <a:xfrm>
            <a:off x="3657600" y="2349563"/>
            <a:ext cx="3441289" cy="218596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13E19"/>
              </a:buClr>
              <a:buSzPts val="2400"/>
              <a:buFont typeface="Arial"/>
              <a:buNone/>
            </a:pPr>
            <a:r>
              <a:rPr lang="cs-CZ"/>
              <a:t>Děkujeme za pozornost!</a:t>
            </a:r>
            <a:endParaRPr/>
          </a:p>
          <a:p>
            <a:pPr indent="0" lvl="0" marL="0" marR="0" rtl="0" algn="l">
              <a:lnSpc>
                <a:spcPct val="90000"/>
              </a:lnSpc>
              <a:spcBef>
                <a:spcPts val="0"/>
              </a:spcBef>
              <a:spcAft>
                <a:spcPts val="0"/>
              </a:spcAft>
              <a:buClr>
                <a:srgbClr val="E13E19"/>
              </a:buClr>
              <a:buSzPts val="2400"/>
              <a:buFont typeface="Arial"/>
              <a:buNone/>
            </a:pPr>
            <a:r>
              <a:t/>
            </a:r>
            <a:endParaRPr/>
          </a:p>
          <a:p>
            <a:pPr indent="0" lvl="0" marL="0" marR="0" rtl="0" algn="l">
              <a:lnSpc>
                <a:spcPct val="90000"/>
              </a:lnSpc>
              <a:spcBef>
                <a:spcPts val="0"/>
              </a:spcBef>
              <a:spcAft>
                <a:spcPts val="0"/>
              </a:spcAft>
              <a:buClr>
                <a:srgbClr val="E13E19"/>
              </a:buClr>
              <a:buSzPts val="2400"/>
              <a:buFont typeface="Arial"/>
              <a:buNone/>
            </a:pPr>
            <a:r>
              <a:rPr lang="cs-CZ"/>
              <a:t>Irena Eibenová</a:t>
            </a:r>
            <a:endParaRPr/>
          </a:p>
        </p:txBody>
      </p:sp>
    </p:spTree>
  </p:cSld>
  <p:clrMapOvr>
    <a:masterClrMapping/>
  </p:clrMapOvr>
</p:sld>
</file>

<file path=ppt/theme/theme1.xml><?xml version="1.0" encoding="utf-8"?>
<a:theme xmlns:a="http://schemas.openxmlformats.org/drawingml/2006/main" xmlns:r="http://schemas.openxmlformats.org/officeDocument/2006/relationships" name="Vlastní návrh">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2018-05-21T11:34:04Z</dcterms:created>
  <dc:creator>Matyáš Trnka</dc:creator>
</cp:coreProperties>
</file>