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304" r:id="rId5"/>
    <p:sldId id="257" r:id="rId6"/>
    <p:sldId id="312" r:id="rId7"/>
    <p:sldId id="258" r:id="rId8"/>
    <p:sldId id="305" r:id="rId9"/>
    <p:sldId id="306" r:id="rId10"/>
    <p:sldId id="308" r:id="rId11"/>
    <p:sldId id="313" r:id="rId12"/>
    <p:sldId id="307" r:id="rId13"/>
    <p:sldId id="310" r:id="rId14"/>
    <p:sldId id="261" r:id="rId15"/>
    <p:sldId id="311" r:id="rId16"/>
    <p:sldId id="278" r:id="rId17"/>
    <p:sldId id="302" r:id="rId18"/>
  </p:sldIdLst>
  <p:sldSz cx="12192000" cy="6858000"/>
  <p:notesSz cx="6858000" cy="9144000"/>
  <p:embeddedFontLs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Bitter" panose="020B0604020202020204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43qAAJNoZzAPs22FAtQLlcnHZ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18DC2B-F296-455D-B5F0-91B0A477FDA5}">
  <a:tblStyle styleId="{9518DC2B-F296-455D-B5F0-91B0A477FD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BE9"/>
          </a:solidFill>
        </a:fill>
      </a:tcStyle>
    </a:wholeTbl>
    <a:band1H>
      <a:tcTxStyle b="off" i="off"/>
      <a:tcStyle>
        <a:tcBdr/>
        <a:fill>
          <a:solidFill>
            <a:srgbClr val="FFD5D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D5D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6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65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6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055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7c3b2c4de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g17c3b2c4de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6" name="Google Shape;46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kladni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12191999" cy="1690688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1387266" y="111585"/>
            <a:ext cx="9280733" cy="14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1469877" y="3976913"/>
            <a:ext cx="9198123" cy="258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7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elka">
  <p:cSld name="predelk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  <a:ln w="12700" cap="flat" cmpd="sng">
            <a:solidFill>
              <a:srgbClr val="BA55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963384" y="2766218"/>
            <a:ext cx="10265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zakladni slide">
  <p:cSld name="1_zakladni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15"/>
          <p:cNvSpPr/>
          <p:nvPr/>
        </p:nvSpPr>
        <p:spPr>
          <a:xfrm>
            <a:off x="1" y="0"/>
            <a:ext cx="3526970" cy="6858000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15"/>
          <p:cNvSpPr txBox="1">
            <a:spLocks noGrp="1"/>
          </p:cNvSpPr>
          <p:nvPr>
            <p:ph type="ctrTitle"/>
          </p:nvPr>
        </p:nvSpPr>
        <p:spPr>
          <a:xfrm>
            <a:off x="370114" y="609476"/>
            <a:ext cx="2947852" cy="563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3905794" y="609476"/>
            <a:ext cx="8007532" cy="563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7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ver">
  <p:cSld name="zav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/>
          <p:nvPr/>
        </p:nvSpPr>
        <p:spPr>
          <a:xfrm>
            <a:off x="0" y="0"/>
            <a:ext cx="12191999" cy="1690688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47"/>
          <p:cNvSpPr txBox="1">
            <a:spLocks noGrp="1"/>
          </p:cNvSpPr>
          <p:nvPr>
            <p:ph type="title"/>
          </p:nvPr>
        </p:nvSpPr>
        <p:spPr>
          <a:xfrm>
            <a:off x="1074057" y="350611"/>
            <a:ext cx="10265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subTitle" idx="1"/>
          </p:nvPr>
        </p:nvSpPr>
        <p:spPr>
          <a:xfrm>
            <a:off x="646990" y="2026785"/>
            <a:ext cx="11119362" cy="84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2400"/>
              <a:buNone/>
              <a:defRPr sz="2400">
                <a:latin typeface="Bitter"/>
                <a:ea typeface="Bitter"/>
                <a:cs typeface="Bitter"/>
                <a:sym typeface="Bit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2" name="Google Shape;42;p47"/>
          <p:cNvGrpSpPr/>
          <p:nvPr/>
        </p:nvGrpSpPr>
        <p:grpSpPr>
          <a:xfrm>
            <a:off x="833152" y="5489455"/>
            <a:ext cx="10525696" cy="632916"/>
            <a:chOff x="813590" y="4724142"/>
            <a:chExt cx="10525696" cy="632916"/>
          </a:xfrm>
        </p:grpSpPr>
        <p:pic>
          <p:nvPicPr>
            <p:cNvPr id="43" name="Google Shape;43;p4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299922" y="4724142"/>
              <a:ext cx="6039364" cy="6329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47" descr="Obsah obrázku text, hudba, dechové nástroje&#10;&#10;Popis byl vytvořen automatick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3590" y="4796679"/>
              <a:ext cx="3927613" cy="5603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2_Nadpis a obsah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52;p49"/>
          <p:cNvSpPr/>
          <p:nvPr/>
        </p:nvSpPr>
        <p:spPr>
          <a:xfrm>
            <a:off x="4532243" y="1705203"/>
            <a:ext cx="7659757" cy="5151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49"/>
          <p:cNvSpPr/>
          <p:nvPr/>
        </p:nvSpPr>
        <p:spPr>
          <a:xfrm>
            <a:off x="0" y="0"/>
            <a:ext cx="12191999" cy="1690688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49"/>
          <p:cNvSpPr txBox="1">
            <a:spLocks noGrp="1"/>
          </p:cNvSpPr>
          <p:nvPr>
            <p:ph type="title"/>
          </p:nvPr>
        </p:nvSpPr>
        <p:spPr>
          <a:xfrm>
            <a:off x="1074057" y="350611"/>
            <a:ext cx="10265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subTitle" idx="1"/>
          </p:nvPr>
        </p:nvSpPr>
        <p:spPr>
          <a:xfrm>
            <a:off x="713093" y="2012270"/>
            <a:ext cx="3106057" cy="449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body" idx="2"/>
          </p:nvPr>
        </p:nvSpPr>
        <p:spPr>
          <a:xfrm>
            <a:off x="5276021" y="2120453"/>
            <a:ext cx="6172200" cy="427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558"/>
              </a:buClr>
              <a:buSzPts val="3840"/>
              <a:buChar char="•"/>
              <a:defRPr sz="32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1074057" y="350611"/>
            <a:ext cx="10265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itter"/>
              <a:buNone/>
              <a:defRPr sz="4400" b="1" i="0" u="none" strike="noStrike" cap="non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1074057" y="1811111"/>
            <a:ext cx="10265229" cy="473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477F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477F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hyperlink" Target="https://revize.edu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padle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dle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padlet.com/petruseslama/5lz3lecgleolfo6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dlet.com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padlet.com/petruseslama/5lz3lecgleolfo6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biceodbot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112A7848-DE33-4061-AE0B-D4914D3B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="" xmlns:a16="http://schemas.microsoft.com/office/drawing/2014/main" id="{42B1AD22-BBBE-4F05-9101-0BAA068F8CFE}"/>
              </a:ext>
            </a:extLst>
          </p:cNvPr>
          <p:cNvSpPr txBox="1"/>
          <p:nvPr/>
        </p:nvSpPr>
        <p:spPr>
          <a:xfrm>
            <a:off x="256033" y="774758"/>
            <a:ext cx="5989320" cy="53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4800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I</a:t>
            </a:r>
            <a:r>
              <a:rPr lang="cs-CZ" sz="4800" dirty="0" smtClean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 já mohu </a:t>
            </a:r>
            <a:r>
              <a:rPr lang="cs-CZ" sz="4800" dirty="0" smtClean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pomoci? – </a:t>
            </a:r>
            <a:r>
              <a:rPr lang="cs-CZ" sz="4800" dirty="0" smtClean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Krabice od bot</a:t>
            </a:r>
            <a:endParaRPr lang="cs-CZ" sz="4800" b="0" u="none" strike="noStrike" cap="none" dirty="0" smtClean="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cs-CZ" sz="2400" i="1" dirty="0" smtClean="0">
              <a:solidFill>
                <a:srgbClr val="FFFF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2400" i="1" dirty="0" smtClean="0">
                <a:solidFill>
                  <a:srgbClr val="FFFF00"/>
                </a:solidFill>
                <a:latin typeface="Bitter"/>
                <a:ea typeface="Bitter"/>
                <a:cs typeface="Bitter"/>
                <a:sym typeface="Bitter"/>
              </a:rPr>
              <a:t>Využití digitálních nástrojů přímo ve výuce OV – praktické využití v projektu</a:t>
            </a:r>
            <a:endParaRPr lang="cs-CZ" sz="2400" b="0" i="1" u="none" strike="noStrike" cap="none" dirty="0">
              <a:solidFill>
                <a:srgbClr val="FFFF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cs-CZ" sz="5400" dirty="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cs-CZ" sz="5400" b="0" i="0" u="none" strike="noStrike" cap="none" dirty="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cs-CZ" sz="5400" dirty="0">
              <a:solidFill>
                <a:srgbClr val="FFFFFF"/>
              </a:solidFill>
              <a:latin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1" y="5660000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4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72124" y="2659625"/>
            <a:ext cx="8795633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 fontAlgn="base"/>
            <a:r>
              <a:rPr lang="cs-CZ" sz="3100" b="1" u="sng" dirty="0" smtClean="0">
                <a:solidFill>
                  <a:srgbClr val="92D050"/>
                </a:solidFill>
              </a:rPr>
              <a:t>T-GRAF ve třídě:</a:t>
            </a:r>
            <a:r>
              <a:rPr lang="cs-CZ" sz="3100" b="1" u="sng" dirty="0"/>
              <a:t/>
            </a:r>
            <a:br>
              <a:rPr lang="cs-CZ" sz="3100" b="1" u="sng" dirty="0"/>
            </a:br>
            <a:r>
              <a:rPr lang="cs-CZ" sz="3100" b="1" u="sng" dirty="0"/>
              <a:t/>
            </a:r>
            <a:br>
              <a:rPr lang="cs-CZ" sz="3100" b="1" u="sng" dirty="0"/>
            </a:br>
            <a:r>
              <a:rPr lang="cs-CZ" sz="3100" b="1" u="sng" dirty="0" smtClean="0">
                <a:solidFill>
                  <a:srgbClr val="92D050"/>
                </a:solidFill>
              </a:rPr>
              <a:t>Zadání: </a:t>
            </a:r>
            <a:r>
              <a:rPr lang="cs-CZ" sz="3100" b="1" u="sng" dirty="0" smtClean="0"/>
              <a:t/>
            </a:r>
            <a:br>
              <a:rPr lang="cs-CZ" sz="3100" b="1" u="sng" dirty="0" smtClean="0"/>
            </a:br>
            <a:r>
              <a:rPr lang="cs-CZ" sz="3100" i="1" dirty="0" smtClean="0"/>
              <a:t>Sepišme si společně výhody a nevýhody práce </a:t>
            </a:r>
            <a:br>
              <a:rPr lang="cs-CZ" sz="3100" i="1" dirty="0" smtClean="0"/>
            </a:br>
            <a:r>
              <a:rPr lang="cs-CZ" sz="3100" i="1" dirty="0" smtClean="0"/>
              <a:t>na projektu.</a:t>
            </a:r>
            <a:br>
              <a:rPr lang="cs-CZ" sz="3100" i="1" dirty="0" smtClean="0"/>
            </a:br>
            <a:r>
              <a:rPr lang="cs-CZ" sz="3100" i="1" dirty="0"/>
              <a:t/>
            </a:r>
            <a:br>
              <a:rPr lang="cs-CZ" sz="3100" i="1" dirty="0"/>
            </a:br>
            <a:r>
              <a:rPr lang="cs-CZ" sz="3100" i="1" dirty="0" smtClean="0"/>
              <a:t>Jaké klady a jaké zápory taková práce může obnášet? (Napomůže to třídě v rozhodnutí, které učiní skrze </a:t>
            </a:r>
            <a:r>
              <a:rPr lang="cs-CZ" sz="3100" i="1" dirty="0" err="1" smtClean="0"/>
              <a:t>Mentimeter</a:t>
            </a:r>
            <a:r>
              <a:rPr lang="cs-CZ" sz="3100" i="1" dirty="0" smtClean="0"/>
              <a:t>.)</a:t>
            </a:r>
            <a:br>
              <a:rPr lang="cs-CZ" sz="3100" i="1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REFLEX</a:t>
            </a: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E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13" y="4993386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9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ctrTitle"/>
          </p:nvPr>
        </p:nvSpPr>
        <p:spPr>
          <a:xfrm>
            <a:off x="1387266" y="111585"/>
            <a:ext cx="9280733" cy="14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</a:pPr>
            <a:r>
              <a:rPr lang="cs-CZ" dirty="0" smtClean="0"/>
              <a:t>I já mohu pomoci</a:t>
            </a:r>
            <a:endParaRPr dirty="0"/>
          </a:p>
        </p:txBody>
      </p:sp>
      <p:graphicFrame>
        <p:nvGraphicFramePr>
          <p:cNvPr id="99" name="Google Shape;99;p6"/>
          <p:cNvGraphicFramePr/>
          <p:nvPr>
            <p:extLst>
              <p:ext uri="{D42A27DB-BD31-4B8C-83A1-F6EECF244321}">
                <p14:modId xmlns:p14="http://schemas.microsoft.com/office/powerpoint/2010/main" val="3136930597"/>
              </p:ext>
            </p:extLst>
          </p:nvPr>
        </p:nvGraphicFramePr>
        <p:xfrm>
          <a:off x="711200" y="2120900"/>
          <a:ext cx="10718550" cy="4305600"/>
        </p:xfrm>
        <a:graphic>
          <a:graphicData uri="http://schemas.openxmlformats.org/drawingml/2006/table">
            <a:tbl>
              <a:tblPr firstRow="1" bandRow="1">
                <a:noFill/>
                <a:tableStyleId>{9518DC2B-F296-455D-B5F0-91B0A477FDA5}</a:tableStyleId>
              </a:tblPr>
              <a:tblGrid>
                <a:gridCol w="2627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1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u="none" strike="noStrike" cap="none" dirty="0" smtClean="0"/>
                        <a:t>EVOKACE</a:t>
                      </a:r>
                      <a:endParaRPr sz="2800" u="none" strike="noStrike" cap="none" dirty="0"/>
                    </a:p>
                  </a:txBody>
                  <a:tcPr marL="21600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u="none" strike="noStrike" cap="none" dirty="0" smtClean="0"/>
                        <a:t>brainstorming s krabicí</a:t>
                      </a:r>
                      <a:r>
                        <a:rPr lang="cs-CZ" sz="2800" u="none" strike="noStrike" cap="none" baseline="0" dirty="0" smtClean="0"/>
                        <a:t> - </a:t>
                      </a:r>
                      <a:r>
                        <a:rPr lang="cs-CZ" sz="2800" u="none" strike="noStrike" cap="none" baseline="0" dirty="0" err="1" smtClean="0"/>
                        <a:t>Mentimeter</a:t>
                      </a:r>
                      <a:endParaRPr sz="2800" u="none" strike="noStrike" cap="none" dirty="0"/>
                    </a:p>
                  </a:txBody>
                  <a:tcPr marL="21600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5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b="1" u="none" strike="noStrike" cap="none" dirty="0" smtClean="0">
                          <a:solidFill>
                            <a:schemeClr val="bg1"/>
                          </a:solidFill>
                        </a:rPr>
                        <a:t>UVĚDOMĚNÍ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21600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2800" b="1" u="none" strike="noStrike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vyhledávání a třídění informací – klíčové informace - zadání do aplikace </a:t>
                      </a:r>
                      <a:r>
                        <a:rPr lang="cs-CZ" sz="2800" b="1" u="none" strike="noStrike" cap="none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Padlet</a:t>
                      </a:r>
                      <a:endParaRPr sz="2800" b="1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21600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5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b="1" u="none" strike="noStrike" cap="none" dirty="0" smtClean="0">
                          <a:solidFill>
                            <a:schemeClr val="bg1"/>
                          </a:solidFill>
                        </a:rPr>
                        <a:t>REFLEXE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21600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b="1" u="none" strike="noStrike" cap="none" dirty="0" smtClean="0">
                          <a:solidFill>
                            <a:srgbClr val="C00000"/>
                          </a:solidFill>
                        </a:rPr>
                        <a:t>naše</a:t>
                      </a:r>
                      <a:r>
                        <a:rPr lang="cs-CZ" sz="2800" b="1" u="none" strike="noStrike" cap="none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800" b="1" u="none" strike="noStrike" cap="none" dirty="0" smtClean="0">
                          <a:solidFill>
                            <a:srgbClr val="C00000"/>
                          </a:solidFill>
                        </a:rPr>
                        <a:t>rozhodnutí – T-graf </a:t>
                      </a:r>
                      <a:endParaRPr sz="2800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21600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5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1600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b="1" u="none" strike="noStrike" cap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Další kroky v projektu aneb Jak dál?</a:t>
                      </a:r>
                      <a:endParaRPr sz="2800" b="1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21600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5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677" y="403098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ctrTitle"/>
          </p:nvPr>
        </p:nvSpPr>
        <p:spPr>
          <a:xfrm>
            <a:off x="1387266" y="111585"/>
            <a:ext cx="9280733" cy="14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cs-CZ" sz="3600" b="1" dirty="0" smtClean="0">
                <a:solidFill>
                  <a:srgbClr val="92D050"/>
                </a:solidFill>
              </a:rPr>
              <a:t/>
            </a:r>
            <a:br>
              <a:rPr lang="cs-CZ" sz="3600" b="1" dirty="0" smtClean="0">
                <a:solidFill>
                  <a:srgbClr val="92D050"/>
                </a:solidFill>
              </a:rPr>
            </a:br>
            <a:r>
              <a:rPr lang="cs-CZ" sz="3600" b="1" dirty="0" smtClean="0">
                <a:solidFill>
                  <a:srgbClr val="92D050"/>
                </a:solidFill>
              </a:rPr>
              <a:t>Jak může třída pokračovat?</a:t>
            </a:r>
            <a:br>
              <a:rPr lang="cs-CZ" sz="3600" b="1" dirty="0" smtClean="0">
                <a:solidFill>
                  <a:srgbClr val="92D050"/>
                </a:solidFill>
              </a:rPr>
            </a:br>
            <a:r>
              <a:rPr lang="cs-CZ" sz="3600" b="1" dirty="0" smtClean="0">
                <a:solidFill>
                  <a:srgbClr val="92D050"/>
                </a:solidFill>
              </a:rPr>
              <a:t>Jaké činnosti budeme muset zajistit</a:t>
            </a:r>
            <a:r>
              <a:rPr lang="cs-CZ" sz="3600" b="1" dirty="0" smtClean="0">
                <a:solidFill>
                  <a:srgbClr val="92D050"/>
                </a:solidFill>
              </a:rPr>
              <a:t>?</a:t>
            </a:r>
            <a:br>
              <a:rPr lang="cs-CZ" sz="3600" b="1" dirty="0" smtClean="0">
                <a:solidFill>
                  <a:srgbClr val="92D050"/>
                </a:solidFill>
              </a:rPr>
            </a:br>
            <a:r>
              <a:rPr lang="cs-CZ" sz="3600" b="1" dirty="0" smtClean="0">
                <a:solidFill>
                  <a:srgbClr val="92D050"/>
                </a:solidFill>
              </a:rPr>
              <a:t>Pokuste si zapsat, co bude každá role obnášet</a:t>
            </a:r>
            <a:r>
              <a:rPr lang="cs-CZ" sz="36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cs-CZ" b="1" u="sng" dirty="0"/>
              <a:t/>
            </a:r>
            <a:br>
              <a:rPr lang="cs-CZ" b="1" u="sng" dirty="0"/>
            </a:br>
            <a:endParaRPr dirty="0"/>
          </a:p>
        </p:txBody>
      </p:sp>
      <p:graphicFrame>
        <p:nvGraphicFramePr>
          <p:cNvPr id="99" name="Google Shape;99;p6"/>
          <p:cNvGraphicFramePr/>
          <p:nvPr>
            <p:extLst>
              <p:ext uri="{D42A27DB-BD31-4B8C-83A1-F6EECF244321}">
                <p14:modId xmlns:p14="http://schemas.microsoft.com/office/powerpoint/2010/main" val="3703135363"/>
              </p:ext>
            </p:extLst>
          </p:nvPr>
        </p:nvGraphicFramePr>
        <p:xfrm>
          <a:off x="711200" y="2120900"/>
          <a:ext cx="10718550" cy="4305600"/>
        </p:xfrm>
        <a:graphic>
          <a:graphicData uri="http://schemas.openxmlformats.org/drawingml/2006/table">
            <a:tbl>
              <a:tblPr firstRow="1" bandRow="1">
                <a:noFill/>
                <a:tableStyleId>{9518DC2B-F296-455D-B5F0-91B0A477FDA5}</a:tableStyleId>
              </a:tblPr>
              <a:tblGrid>
                <a:gridCol w="2627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1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400" u="none" strike="noStrike" cap="none" dirty="0" smtClean="0"/>
                        <a:t>SPOJOVATEL</a:t>
                      </a:r>
                      <a:endParaRPr sz="2400" u="none" strike="noStrike" cap="none" dirty="0"/>
                    </a:p>
                  </a:txBody>
                  <a:tcPr marL="21600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 dirty="0"/>
                    </a:p>
                  </a:txBody>
                  <a:tcPr marL="21600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5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b="1" u="none" strike="noStrike" cap="none" dirty="0" smtClean="0">
                          <a:solidFill>
                            <a:schemeClr val="bg1"/>
                          </a:solidFill>
                        </a:rPr>
                        <a:t>NOVINÁŘ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21600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21600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5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b="1" u="none" strike="noStrike" cap="none" dirty="0" smtClean="0">
                          <a:solidFill>
                            <a:schemeClr val="bg1"/>
                          </a:solidFill>
                        </a:rPr>
                        <a:t>VÝTVARNÍCI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21600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21600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5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u="none" strike="noStrike" cap="none" dirty="0" smtClean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ZAPISOVATEL</a:t>
                      </a:r>
                      <a:endParaRPr sz="2800" u="none" strike="noStrike" cap="none" dirty="0">
                        <a:solidFill>
                          <a:schemeClr val="bg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1600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21600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5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218" y="293370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7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77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c3b2c4de0_0_38"/>
          <p:cNvSpPr txBox="1"/>
          <p:nvPr/>
        </p:nvSpPr>
        <p:spPr>
          <a:xfrm>
            <a:off x="1055351" y="2416263"/>
            <a:ext cx="4458758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0" i="0" u="none" strike="noStrike" cap="none" dirty="0" smtClean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Otázky k </a:t>
            </a:r>
            <a:r>
              <a:rPr lang="cs-CZ" sz="4800" dirty="0" smtClean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vyučujícím:</a:t>
            </a:r>
            <a:endParaRPr sz="4800" b="0" i="0" u="none" strike="noStrike" cap="none" dirty="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69" name="Google Shape;269;g17c3b2c4de0_0_38"/>
          <p:cNvSpPr txBox="1"/>
          <p:nvPr/>
        </p:nvSpPr>
        <p:spPr>
          <a:xfrm>
            <a:off x="6102883" y="3163500"/>
            <a:ext cx="5128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cs-CZ" sz="2400" b="1" dirty="0" smtClean="0">
              <a:solidFill>
                <a:schemeClr val="accent1"/>
              </a:solidFill>
            </a:endParaRPr>
          </a:p>
          <a:p>
            <a:r>
              <a:rPr lang="cs-CZ" sz="2400" b="1" dirty="0">
                <a:solidFill>
                  <a:schemeClr val="accent1"/>
                </a:solidFill>
              </a:rPr>
              <a:t>Jakou výhodu </a:t>
            </a:r>
            <a:r>
              <a:rPr lang="cs-CZ" sz="2400" b="1" dirty="0" smtClean="0">
                <a:solidFill>
                  <a:schemeClr val="accent1"/>
                </a:solidFill>
              </a:rPr>
              <a:t>vnímáte </a:t>
            </a:r>
            <a:r>
              <a:rPr lang="cs-CZ" sz="2400" b="1" dirty="0">
                <a:solidFill>
                  <a:schemeClr val="accent1"/>
                </a:solidFill>
              </a:rPr>
              <a:t>v </a:t>
            </a:r>
            <a:r>
              <a:rPr lang="cs-CZ" sz="2400" b="1" dirty="0" smtClean="0">
                <a:solidFill>
                  <a:schemeClr val="accent1"/>
                </a:solidFill>
              </a:rPr>
              <a:t>použití aplikací?</a:t>
            </a:r>
            <a:endParaRPr lang="cs-CZ" sz="2400" b="1" dirty="0">
              <a:solidFill>
                <a:schemeClr val="accent1"/>
              </a:solidFill>
            </a:endParaRPr>
          </a:p>
          <a:p>
            <a:r>
              <a:rPr lang="cs-CZ" sz="2400" b="1" dirty="0" smtClean="0">
                <a:solidFill>
                  <a:schemeClr val="accent1"/>
                </a:solidFill>
              </a:rPr>
              <a:t>Umíte </a:t>
            </a:r>
            <a:r>
              <a:rPr lang="cs-CZ" sz="2400" b="1" dirty="0">
                <a:solidFill>
                  <a:schemeClr val="accent1"/>
                </a:solidFill>
              </a:rPr>
              <a:t>si představit, že </a:t>
            </a:r>
            <a:r>
              <a:rPr lang="cs-CZ" sz="2400" b="1" dirty="0" smtClean="0">
                <a:solidFill>
                  <a:schemeClr val="accent1"/>
                </a:solidFill>
              </a:rPr>
              <a:t>byste </a:t>
            </a:r>
            <a:r>
              <a:rPr lang="cs-CZ" sz="2400" b="1" dirty="0">
                <a:solidFill>
                  <a:schemeClr val="accent1"/>
                </a:solidFill>
              </a:rPr>
              <a:t>je využil/a jindy? Kdy a k čemu?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400" b="1" i="0" u="none" strike="noStrike" cap="none" dirty="0">
              <a:solidFill>
                <a:schemeClr val="accen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70" name="Google Shape;270;g17c3b2c4de0_0_38"/>
          <p:cNvCxnSpPr/>
          <p:nvPr/>
        </p:nvCxnSpPr>
        <p:spPr>
          <a:xfrm>
            <a:off x="6171525" y="2596488"/>
            <a:ext cx="532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1" name="Google Shape;271;g17c3b2c4de0_0_38"/>
          <p:cNvCxnSpPr/>
          <p:nvPr/>
        </p:nvCxnSpPr>
        <p:spPr>
          <a:xfrm>
            <a:off x="6171525" y="4261500"/>
            <a:ext cx="532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2" name="Google Shape;272;g17c3b2c4de0_0_38"/>
          <p:cNvSpPr txBox="1"/>
          <p:nvPr/>
        </p:nvSpPr>
        <p:spPr>
          <a:xfrm>
            <a:off x="6085199" y="1547725"/>
            <a:ext cx="54138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cs-CZ" sz="2400" b="1" dirty="0" smtClean="0">
              <a:solidFill>
                <a:schemeClr val="accent1"/>
              </a:solidFill>
            </a:endParaRPr>
          </a:p>
          <a:p>
            <a:r>
              <a:rPr lang="cs-CZ" sz="2400" b="1" dirty="0" smtClean="0">
                <a:solidFill>
                  <a:schemeClr val="accent1"/>
                </a:solidFill>
              </a:rPr>
              <a:t>Jaké digitální kompetence žáci rozvíjeli?</a:t>
            </a:r>
          </a:p>
          <a:p>
            <a:endParaRPr lang="cs-CZ" sz="2400" b="1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8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73" name="Google Shape;273;g17c3b2c4de0_0_38"/>
          <p:cNvCxnSpPr/>
          <p:nvPr/>
        </p:nvCxnSpPr>
        <p:spPr>
          <a:xfrm>
            <a:off x="6171525" y="931475"/>
            <a:ext cx="532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8" name="Obdélník 27"/>
          <p:cNvSpPr/>
          <p:nvPr/>
        </p:nvSpPr>
        <p:spPr>
          <a:xfrm>
            <a:off x="5551056" y="446338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https://padlet.com/petruseslama/digi-kurz-kompetence-1ir0kfem8rf4sq8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13" y="4993386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5"/>
          <p:cNvSpPr txBox="1">
            <a:spLocks noGrp="1"/>
          </p:cNvSpPr>
          <p:nvPr>
            <p:ph type="title"/>
          </p:nvPr>
        </p:nvSpPr>
        <p:spPr>
          <a:xfrm>
            <a:off x="1074057" y="350611"/>
            <a:ext cx="10265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</a:pPr>
            <a:r>
              <a:rPr lang="cs-CZ" dirty="0" smtClean="0"/>
              <a:t>Děkuji za pozornost.</a:t>
            </a:r>
            <a:endParaRPr dirty="0"/>
          </a:p>
        </p:txBody>
      </p:sp>
      <p:sp>
        <p:nvSpPr>
          <p:cNvPr id="469" name="Google Shape;469;p45"/>
          <p:cNvSpPr txBox="1">
            <a:spLocks noGrp="1"/>
          </p:cNvSpPr>
          <p:nvPr>
            <p:ph type="subTitle" idx="1"/>
          </p:nvPr>
        </p:nvSpPr>
        <p:spPr>
          <a:xfrm>
            <a:off x="536319" y="1676174"/>
            <a:ext cx="11119362" cy="84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dirty="0" smtClean="0"/>
              <a:t>petra.slamova@zspartyzanska.cz</a:t>
            </a: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646991" y="3915878"/>
            <a:ext cx="1069229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buClrTx/>
              <a:defRPr/>
            </a:pPr>
            <a:r>
              <a:rPr lang="cs-CZ" kern="1200" dirty="0">
                <a:solidFill>
                  <a:prstClr val="black"/>
                </a:solidFill>
              </a:rPr>
              <a:t>Další sdílení a úpravy materiálu jsou možné za podmínek licence </a:t>
            </a:r>
            <a:r>
              <a:rPr lang="cs-CZ" u="sng" kern="1200" dirty="0">
                <a:solidFill>
                  <a:prstClr val="black"/>
                </a:solidFill>
                <a:hlinkClick r:id="rId3"/>
              </a:rPr>
              <a:t>CC BY-NC-SA 4.0 Mezinárodní</a:t>
            </a:r>
            <a:r>
              <a:rPr lang="cs-CZ" kern="1200" dirty="0">
                <a:solidFill>
                  <a:prstClr val="black"/>
                </a:solidFill>
              </a:rPr>
              <a:t>. Jako autora materiálu uveďte zkratku NPI-DIGI a jako primární URL materiálu uvádějte adresu </a:t>
            </a:r>
            <a:r>
              <a:rPr lang="cs-CZ" kern="1200" dirty="0">
                <a:solidFill>
                  <a:prstClr val="black"/>
                </a:solidFill>
                <a:hlinkClick r:id="rId4"/>
              </a:rPr>
              <a:t>https://revize.edu.cz/</a:t>
            </a:r>
            <a:r>
              <a:rPr lang="cs-CZ" kern="1200" dirty="0">
                <a:solidFill>
                  <a:prstClr val="black"/>
                </a:solidFill>
              </a:rPr>
              <a:t>.</a:t>
            </a:r>
            <a:endParaRPr lang="cs-CZ" kern="1200" dirty="0">
              <a:latin typeface="Roboto"/>
              <a:ea typeface="Roboto"/>
              <a:cs typeface="Roboto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224" y="4238793"/>
            <a:ext cx="1113558" cy="40060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8" y="4639402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1387266" y="111585"/>
            <a:ext cx="9280733" cy="14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</a:pPr>
            <a:r>
              <a:rPr lang="cs-CZ" dirty="0" smtClean="0"/>
              <a:t>Co nabízíme? </a:t>
            </a:r>
            <a:endParaRPr dirty="0"/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1717AEE-4275-4D4B-80BF-F078EF7295FB}"/>
              </a:ext>
            </a:extLst>
          </p:cNvPr>
          <p:cNvSpPr txBox="1"/>
          <p:nvPr/>
        </p:nvSpPr>
        <p:spPr>
          <a:xfrm>
            <a:off x="719504" y="2277208"/>
            <a:ext cx="1075299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Konkrétní učební </a:t>
            </a:r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lekci </a:t>
            </a:r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– téma: </a:t>
            </a:r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 já mohu pomoci</a:t>
            </a:r>
            <a:endParaRPr lang="cs-CZ" sz="3200" dirty="0" smtClean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3200" dirty="0" smtClean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Lekce </a:t>
            </a:r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je ukázkou využití projektu v hodině na ZŠ</a:t>
            </a:r>
          </a:p>
          <a:p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Ukázka aplikací (nejen) do hodin VO: </a:t>
            </a:r>
          </a:p>
          <a:p>
            <a:r>
              <a:rPr lang="cs-CZ" sz="2800" dirty="0" err="1" smtClean="0">
                <a:solidFill>
                  <a:schemeClr val="accent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Padlet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, </a:t>
            </a:r>
            <a:r>
              <a:rPr lang="cs-CZ" sz="2800" dirty="0" err="1" smtClean="0">
                <a:solidFill>
                  <a:schemeClr val="accent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Mentimeter</a:t>
            </a:r>
            <a:endParaRPr lang="cs-CZ" sz="2800" dirty="0" smtClean="0">
              <a:solidFill>
                <a:schemeClr val="accent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2400" dirty="0" smtClean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Práce s aplikacemi</a:t>
            </a: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Ukázky z hodin</a:t>
            </a:r>
          </a:p>
          <a:p>
            <a:r>
              <a:rPr lang="cs-CZ" sz="1200" dirty="0">
                <a:solidFill>
                  <a:srgbClr val="C0000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hlinkClick r:id="rId3"/>
              </a:rPr>
              <a:t>https://www.mentimeter.com</a:t>
            </a:r>
            <a:r>
              <a:rPr lang="cs-CZ" sz="1200" dirty="0" smtClean="0">
                <a:solidFill>
                  <a:srgbClr val="C0000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hlinkClick r:id="rId3"/>
              </a:rPr>
              <a:t>/</a:t>
            </a:r>
            <a:endParaRPr lang="cs-CZ" sz="1200" dirty="0" smtClean="0">
              <a:solidFill>
                <a:srgbClr val="C00000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cs-CZ" sz="1200" dirty="0" smtClean="0">
                <a:solidFill>
                  <a:srgbClr val="C0000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hlinkClick r:id="rId4"/>
              </a:rPr>
              <a:t>www.padlet.com</a:t>
            </a:r>
            <a:endParaRPr lang="cs-CZ" sz="1200" dirty="0" smtClean="0">
              <a:solidFill>
                <a:srgbClr val="C00000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1200" dirty="0">
              <a:solidFill>
                <a:schemeClr val="accent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40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40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40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40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40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13" y="4993386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"/>
          <p:cNvSpPr txBox="1">
            <a:spLocks noGrp="1"/>
          </p:cNvSpPr>
          <p:nvPr>
            <p:ph type="ctrTitle"/>
          </p:nvPr>
        </p:nvSpPr>
        <p:spPr>
          <a:xfrm>
            <a:off x="189706" y="1635592"/>
            <a:ext cx="2947852" cy="170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cs-CZ" sz="3600" dirty="0" smtClean="0"/>
              <a:t>Co </a:t>
            </a:r>
            <a:r>
              <a:rPr lang="cs-CZ" sz="3600" dirty="0"/>
              <a:t>b</a:t>
            </a:r>
            <a:r>
              <a:rPr lang="cs-CZ" sz="3600" dirty="0" smtClean="0"/>
              <a:t>y měl žák 9. ročníku umět?</a:t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100" dirty="0" smtClean="0">
                <a:solidFill>
                  <a:srgbClr val="FFFF00"/>
                </a:solidFill>
              </a:rPr>
              <a:t>Konkrétní podoby </a:t>
            </a:r>
            <a:r>
              <a:rPr lang="cs-CZ" sz="3100" dirty="0">
                <a:solidFill>
                  <a:srgbClr val="FFFF00"/>
                </a:solidFill>
              </a:rPr>
              <a:t>výstupů:</a:t>
            </a:r>
            <a:br>
              <a:rPr lang="cs-CZ" sz="3100" dirty="0">
                <a:solidFill>
                  <a:srgbClr val="FFFF00"/>
                </a:solidFill>
              </a:rPr>
            </a:br>
            <a:r>
              <a:rPr lang="cs-CZ" sz="1600" dirty="0">
                <a:solidFill>
                  <a:srgbClr val="FFFF00"/>
                </a:solidFill>
              </a:rPr>
              <a:t>https://revize.edu.cz/clanky/vychova-k-obcanstvi</a:t>
            </a:r>
            <a:endParaRPr sz="1600" dirty="0">
              <a:solidFill>
                <a:srgbClr val="FFFF00"/>
              </a:solidFill>
            </a:endParaRPr>
          </a:p>
        </p:txBody>
      </p:sp>
      <p:sp>
        <p:nvSpPr>
          <p:cNvPr id="361" name="Google Shape;361;p35"/>
          <p:cNvSpPr txBox="1"/>
          <p:nvPr/>
        </p:nvSpPr>
        <p:spPr>
          <a:xfrm>
            <a:off x="3945739" y="638896"/>
            <a:ext cx="7656900" cy="680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přistupovat </a:t>
            </a:r>
            <a:r>
              <a:rPr lang="cs-CZ" sz="2400" dirty="0">
                <a:solidFill>
                  <a:srgbClr val="002060"/>
                </a:solidFill>
              </a:rPr>
              <a:t>zodpovědně k budování a spravování digitální identity a digitální stopy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cs-CZ" sz="24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zapojovat se do veřejného dění ve svém okolí prostřednictvím digitálních technologií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cs-CZ" sz="2400" b="0" i="0" u="none" strike="noStrike" cap="none" dirty="0" smtClean="0">
              <a:solidFill>
                <a:srgbClr val="002060"/>
              </a:solidFill>
              <a:sym typeface="Arial"/>
            </a:endParaRPr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posuzovat vliv používání digitálních technologií na život jedince a na proměnu </a:t>
            </a:r>
            <a:r>
              <a:rPr lang="cs-CZ" sz="2400" dirty="0" smtClean="0">
                <a:solidFill>
                  <a:srgbClr val="002060"/>
                </a:solidFill>
              </a:rPr>
              <a:t>společnosti</a:t>
            </a:r>
          </a:p>
          <a:p>
            <a:pPr>
              <a:buSzPts val="2400"/>
            </a:pPr>
            <a:endParaRPr lang="cs-CZ" sz="2400" dirty="0">
              <a:solidFill>
                <a:srgbClr val="002060"/>
              </a:solidFill>
            </a:endParaRPr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rozpoznávat protiprávní jednání v digitálním prostředí</a:t>
            </a:r>
          </a:p>
          <a:p>
            <a:pPr>
              <a:buSzPts val="2400"/>
            </a:pPr>
            <a:endParaRPr lang="cs-CZ" sz="2400" dirty="0" smtClean="0">
              <a:solidFill>
                <a:srgbClr val="002060"/>
              </a:solidFill>
            </a:endParaRPr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v digitálním prostředí přiměřeně uplatňovat svá práva a dodržovat právní ustanovení, která se na něj </a:t>
            </a:r>
            <a:r>
              <a:rPr lang="cs-CZ" sz="2400" dirty="0" smtClean="0">
                <a:solidFill>
                  <a:srgbClr val="002060"/>
                </a:solidFill>
              </a:rPr>
              <a:t>vztahují</a:t>
            </a:r>
          </a:p>
          <a:p>
            <a:pPr>
              <a:buSzPts val="2400"/>
            </a:pPr>
            <a:r>
              <a:rPr lang="cs-CZ" sz="1600" i="1" dirty="0">
                <a:solidFill>
                  <a:srgbClr val="002060"/>
                </a:solidFill>
              </a:rPr>
              <a:t>https://revize.edu.cz/digitalni-gramotnost-v-rvp-zv</a:t>
            </a:r>
          </a:p>
          <a:p>
            <a:pPr>
              <a:buSzPts val="2400"/>
            </a:pPr>
            <a:endParaRPr lang="cs-CZ" sz="24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 dirty="0">
              <a:solidFill>
                <a:srgbClr val="5F718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1" y="5700669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6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1490472" y="2659625"/>
            <a:ext cx="9315207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 fontAlgn="base"/>
            <a:r>
              <a:rPr lang="cs-CZ" sz="3100" b="1" dirty="0" smtClean="0">
                <a:solidFill>
                  <a:srgbClr val="92D050"/>
                </a:solidFill>
              </a:rPr>
              <a:t/>
            </a:r>
            <a:br>
              <a:rPr lang="cs-CZ" sz="3100" b="1" dirty="0" smtClean="0">
                <a:solidFill>
                  <a:srgbClr val="92D050"/>
                </a:solidFill>
              </a:rPr>
            </a:br>
            <a:r>
              <a:rPr lang="cs-CZ" sz="3100" b="1" dirty="0">
                <a:solidFill>
                  <a:srgbClr val="92D050"/>
                </a:solidFill>
              </a:rPr>
              <a:t/>
            </a:r>
            <a:br>
              <a:rPr lang="cs-CZ" sz="3100" b="1" dirty="0">
                <a:solidFill>
                  <a:srgbClr val="92D050"/>
                </a:solidFill>
              </a:rPr>
            </a:br>
            <a:r>
              <a:rPr lang="cs-CZ" sz="3100" b="1" dirty="0" smtClean="0">
                <a:solidFill>
                  <a:srgbClr val="92D050"/>
                </a:solidFill>
              </a:rPr>
              <a:t/>
            </a:r>
            <a:br>
              <a:rPr lang="cs-CZ" sz="3100" b="1" dirty="0" smtClean="0">
                <a:solidFill>
                  <a:srgbClr val="92D050"/>
                </a:solidFill>
              </a:rPr>
            </a:br>
            <a:r>
              <a:rPr lang="cs-CZ" sz="3100" b="1" dirty="0">
                <a:solidFill>
                  <a:srgbClr val="92D050"/>
                </a:solidFill>
              </a:rPr>
              <a:t/>
            </a:r>
            <a:br>
              <a:rPr lang="cs-CZ" sz="3100" b="1" dirty="0">
                <a:solidFill>
                  <a:srgbClr val="92D050"/>
                </a:solidFill>
              </a:rPr>
            </a:br>
            <a:r>
              <a:rPr lang="cs-CZ" sz="3100" dirty="0" smtClean="0"/>
              <a:t>Učitel </a:t>
            </a:r>
            <a:r>
              <a:rPr lang="cs-CZ" sz="3100" dirty="0"/>
              <a:t>má před sebou krabici. 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b="1" dirty="0" smtClean="0">
                <a:solidFill>
                  <a:srgbClr val="92D050"/>
                </a:solidFill>
              </a:rPr>
              <a:t>Otázka směrem k žákům</a:t>
            </a:r>
            <a:r>
              <a:rPr lang="cs-CZ" sz="3100" dirty="0" smtClean="0">
                <a:solidFill>
                  <a:srgbClr val="92D050"/>
                </a:solidFill>
              </a:rPr>
              <a:t>: 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 smtClean="0"/>
              <a:t>K čemu by se krabice mohla použít? </a:t>
            </a:r>
            <a:br>
              <a:rPr lang="cs-CZ" sz="3100" dirty="0" smtClean="0"/>
            </a:br>
            <a:r>
              <a:rPr lang="cs-CZ" sz="3100" dirty="0" smtClean="0"/>
              <a:t>Co s ní udělat? (třída zapisuje nápady skrze aplikaci MENTIMETER/zapisujeme na tabuli)</a:t>
            </a:r>
            <a:br>
              <a:rPr lang="cs-CZ" sz="3100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1600" dirty="0"/>
              <a:t>https://www.mentimeter.com</a:t>
            </a:r>
            <a:r>
              <a:rPr lang="cs-CZ" sz="1600" dirty="0" smtClean="0"/>
              <a:t>/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i="1" dirty="0" smtClean="0"/>
              <a:t>Učitel </a:t>
            </a:r>
            <a:r>
              <a:rPr lang="cs-CZ" sz="3100" i="1" dirty="0" smtClean="0"/>
              <a:t>se zeptá, zda třída zná projekt „Krabice od bot“.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2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cs-CZ" sz="2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cs-CZ" sz="2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cs-CZ" sz="2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cs-CZ" sz="3100" b="1" dirty="0" smtClean="0">
                <a:solidFill>
                  <a:srgbClr val="FFFF00"/>
                </a:solidFill>
              </a:rPr>
              <a:t/>
            </a:r>
            <a:br>
              <a:rPr lang="cs-CZ" sz="3100" b="1" dirty="0" smtClean="0">
                <a:solidFill>
                  <a:srgbClr val="FFFF00"/>
                </a:solidFill>
              </a:rPr>
            </a:br>
            <a:r>
              <a:rPr lang="cs-CZ" b="1" dirty="0">
                <a:solidFill>
                  <a:srgbClr val="FFFF00"/>
                </a:solidFill>
              </a:rPr>
              <a:t/>
            </a:r>
            <a:br>
              <a:rPr lang="cs-CZ" b="1" dirty="0">
                <a:solidFill>
                  <a:srgbClr val="FFFF00"/>
                </a:solidFill>
              </a:rPr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EVOKACE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80" y="5029962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81269" y="3235697"/>
            <a:ext cx="78477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cs-CZ" sz="3100" b="1" u="sng" dirty="0">
                <a:solidFill>
                  <a:srgbClr val="92D050"/>
                </a:solidFill>
              </a:rPr>
              <a:t>AKTIVITA: PRÁCE VE </a:t>
            </a:r>
            <a:r>
              <a:rPr lang="cs-CZ" sz="3100" b="1" u="sng" dirty="0" smtClean="0">
                <a:solidFill>
                  <a:srgbClr val="92D050"/>
                </a:solidFill>
              </a:rPr>
              <a:t>SKUPINÁCH ve třídě - ROZLOSOVÁNÍ</a:t>
            </a:r>
            <a:br>
              <a:rPr lang="cs-CZ" sz="3100" b="1" u="sng" dirty="0" smtClean="0">
                <a:solidFill>
                  <a:srgbClr val="92D050"/>
                </a:solidFill>
              </a:rPr>
            </a:br>
            <a:r>
              <a:rPr lang="cs-CZ" sz="3100" b="1" u="sng" dirty="0"/>
              <a:t/>
            </a:r>
            <a:br>
              <a:rPr lang="cs-CZ" sz="3100" b="1" u="sng" dirty="0"/>
            </a:br>
            <a:r>
              <a:rPr lang="cs-CZ" sz="3100" b="1" u="sng" dirty="0" smtClean="0"/>
              <a:t/>
            </a:r>
            <a:br>
              <a:rPr lang="cs-CZ" sz="3100" b="1" u="sng" dirty="0" smtClean="0"/>
            </a:br>
            <a:r>
              <a:rPr lang="cs-CZ" sz="3100" b="1" dirty="0" smtClean="0"/>
              <a:t>Využití </a:t>
            </a:r>
            <a:r>
              <a:rPr lang="cs-CZ" sz="3100" b="1" dirty="0"/>
              <a:t>aplikace </a:t>
            </a:r>
            <a:r>
              <a:rPr lang="cs-CZ" sz="3100" b="1" dirty="0" err="1" smtClean="0"/>
              <a:t>Flippity</a:t>
            </a:r>
            <a:r>
              <a:rPr lang="cs-CZ" sz="3100" b="1" dirty="0" smtClean="0"/>
              <a:t>/Využití špachtlí </a:t>
            </a:r>
            <a:br>
              <a:rPr lang="cs-CZ" sz="3100" b="1" dirty="0" smtClean="0"/>
            </a:br>
            <a:r>
              <a:rPr lang="cs-CZ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3"/>
              </a:rPr>
              <a:t>https</a:t>
            </a:r>
            <a:r>
              <a:rPr lang="cs-CZ" sz="22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3"/>
              </a:rPr>
              <a:t>://www.flippity.net</a:t>
            </a:r>
            <a:r>
              <a:rPr lang="cs-CZ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3"/>
              </a:rPr>
              <a:t>/</a:t>
            </a:r>
            <a:r>
              <a:rPr lang="cs-CZ" sz="3100" b="1" dirty="0" smtClean="0">
                <a:solidFill>
                  <a:srgbClr val="FFC000"/>
                </a:solidFill>
              </a:rPr>
              <a:t/>
            </a:r>
            <a:br>
              <a:rPr lang="cs-CZ" sz="3100" b="1" dirty="0" smtClean="0">
                <a:solidFill>
                  <a:srgbClr val="FFC000"/>
                </a:solidFill>
              </a:rPr>
            </a:br>
            <a:r>
              <a:rPr lang="cs-CZ" sz="3100" b="1" dirty="0">
                <a:solidFill>
                  <a:srgbClr val="FFC000"/>
                </a:solidFill>
              </a:rPr>
              <a:t/>
            </a:r>
            <a:br>
              <a:rPr lang="cs-CZ" sz="3100" b="1" dirty="0">
                <a:solidFill>
                  <a:srgbClr val="FFC000"/>
                </a:solidFill>
              </a:rPr>
            </a:br>
            <a:r>
              <a:rPr lang="cs-CZ" sz="3100" b="1" dirty="0"/>
              <a:t/>
            </a:r>
            <a:br>
              <a:rPr lang="cs-CZ" sz="3100" b="1" dirty="0"/>
            </a:br>
            <a:r>
              <a:rPr lang="cs-CZ" sz="3100" b="1" dirty="0"/>
              <a:t/>
            </a:r>
            <a:br>
              <a:rPr lang="cs-CZ" sz="3100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UVĚDOMĚNÍ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13" y="4993386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81269" y="3235697"/>
            <a:ext cx="7383355" cy="209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/>
            <a:r>
              <a:rPr lang="cs-CZ" sz="2200" b="1" u="sng" dirty="0" smtClean="0">
                <a:solidFill>
                  <a:srgbClr val="92D050"/>
                </a:solidFill>
              </a:rPr>
              <a:t/>
            </a:r>
            <a:br>
              <a:rPr lang="cs-CZ" sz="2200" b="1" u="sng" dirty="0" smtClean="0">
                <a:solidFill>
                  <a:srgbClr val="92D050"/>
                </a:solidFill>
              </a:rPr>
            </a:br>
            <a:r>
              <a:rPr lang="cs-CZ" sz="2200" b="1" u="sng" dirty="0" smtClean="0">
                <a:solidFill>
                  <a:srgbClr val="92D050"/>
                </a:solidFill>
              </a:rPr>
              <a:t>AKTIVITA</a:t>
            </a:r>
            <a:r>
              <a:rPr lang="cs-CZ" sz="2200" b="1" u="sng" dirty="0">
                <a:solidFill>
                  <a:srgbClr val="92D050"/>
                </a:solidFill>
              </a:rPr>
              <a:t>: PRÁCE VE </a:t>
            </a:r>
            <a:r>
              <a:rPr lang="cs-CZ" sz="2200" b="1" u="sng" dirty="0" smtClean="0">
                <a:solidFill>
                  <a:srgbClr val="92D050"/>
                </a:solidFill>
              </a:rPr>
              <a:t>SKUPINÁCH ve třídě</a:t>
            </a:r>
            <a:r>
              <a:rPr lang="cs-CZ" sz="2200" b="1" u="sng" dirty="0" smtClean="0">
                <a:solidFill>
                  <a:srgbClr val="FFC000"/>
                </a:solidFill>
              </a:rPr>
              <a:t/>
            </a:r>
            <a:br>
              <a:rPr lang="cs-CZ" sz="2200" b="1" u="sng" dirty="0" smtClean="0">
                <a:solidFill>
                  <a:srgbClr val="FFC000"/>
                </a:solidFill>
              </a:rPr>
            </a:br>
            <a:r>
              <a:rPr lang="cs-CZ" sz="2200" b="1" u="sng" dirty="0"/>
              <a:t/>
            </a:r>
            <a:br>
              <a:rPr lang="cs-CZ" sz="2200" b="1" u="sng" dirty="0"/>
            </a:br>
            <a:r>
              <a:rPr lang="cs-CZ" sz="2200" dirty="0"/>
              <a:t>Každá skupina obdrží </a:t>
            </a:r>
            <a:r>
              <a:rPr lang="cs-CZ" sz="2200" dirty="0" smtClean="0"/>
              <a:t>jednu otázku - zadání.</a:t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Cílem je vyhledat a utřídit informace, které se vztahují k otázce, resp. k projektu KRABICE OD BOT.</a:t>
            </a:r>
            <a:br>
              <a:rPr lang="cs-CZ" sz="2200" dirty="0" smtClean="0"/>
            </a:br>
            <a:r>
              <a:rPr lang="cs-CZ" sz="2200" dirty="0" smtClean="0"/>
              <a:t>(</a:t>
            </a:r>
            <a:r>
              <a:rPr lang="cs-CZ" sz="2200" dirty="0"/>
              <a:t>vyhledávají a ověřují si informace na </a:t>
            </a:r>
            <a:r>
              <a:rPr lang="cs-CZ" sz="2200" dirty="0" smtClean="0"/>
              <a:t>internetu, využití mobilu nebo tabletu nebo PC)</a:t>
            </a:r>
            <a:br>
              <a:rPr lang="cs-CZ" sz="2200" dirty="0" smtClean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 smtClean="0"/>
              <a:t>Otázky pro třídu </a:t>
            </a:r>
            <a:r>
              <a:rPr lang="cs-CZ" sz="2200" dirty="0"/>
              <a:t> </a:t>
            </a:r>
            <a:r>
              <a:rPr lang="cs-CZ" sz="2200" dirty="0" smtClean="0"/>
              <a:t>- 5 skupin:</a:t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b="1" dirty="0" smtClean="0">
                <a:solidFill>
                  <a:srgbClr val="FFFF00"/>
                </a:solidFill>
              </a:rPr>
              <a:t>Jak na to?</a:t>
            </a:r>
            <a:br>
              <a:rPr lang="cs-CZ" sz="2200" b="1" dirty="0" smtClean="0">
                <a:solidFill>
                  <a:srgbClr val="FFFF00"/>
                </a:solidFill>
              </a:rPr>
            </a:br>
            <a:r>
              <a:rPr lang="cs-CZ" sz="2200" b="1" dirty="0" smtClean="0">
                <a:solidFill>
                  <a:srgbClr val="FFFF00"/>
                </a:solidFill>
              </a:rPr>
              <a:t>Co dát do krabice?</a:t>
            </a:r>
            <a:br>
              <a:rPr lang="cs-CZ" sz="2200" b="1" dirty="0" smtClean="0">
                <a:solidFill>
                  <a:srgbClr val="FFFF00"/>
                </a:solidFill>
              </a:rPr>
            </a:br>
            <a:r>
              <a:rPr lang="cs-CZ" sz="2200" b="1" dirty="0" smtClean="0">
                <a:solidFill>
                  <a:srgbClr val="FFFF00"/>
                </a:solidFill>
              </a:rPr>
              <a:t>Kam s krabicí?</a:t>
            </a:r>
            <a:br>
              <a:rPr lang="cs-CZ" sz="2200" b="1" dirty="0" smtClean="0">
                <a:solidFill>
                  <a:srgbClr val="FFFF00"/>
                </a:solidFill>
              </a:rPr>
            </a:br>
            <a:r>
              <a:rPr lang="cs-CZ" sz="2200" b="1" dirty="0" smtClean="0">
                <a:solidFill>
                  <a:srgbClr val="FFFF00"/>
                </a:solidFill>
              </a:rPr>
              <a:t>Detaily o krabici, jak má vypadat?</a:t>
            </a:r>
            <a:br>
              <a:rPr lang="cs-CZ" sz="2200" b="1" dirty="0" smtClean="0">
                <a:solidFill>
                  <a:srgbClr val="FFFF00"/>
                </a:solidFill>
              </a:rPr>
            </a:br>
            <a:r>
              <a:rPr lang="cs-CZ" sz="2200" b="1" dirty="0" smtClean="0">
                <a:solidFill>
                  <a:srgbClr val="FFFF00"/>
                </a:solidFill>
              </a:rPr>
              <a:t>Může se zapojit škola? Má to nějaká pravidla?</a:t>
            </a:r>
            <a:br>
              <a:rPr lang="cs-CZ" sz="2200" b="1" dirty="0" smtClean="0">
                <a:solidFill>
                  <a:srgbClr val="FFFF00"/>
                </a:solidFill>
              </a:rPr>
            </a:br>
            <a:r>
              <a:rPr lang="cs-CZ" sz="2200" b="1" dirty="0">
                <a:solidFill>
                  <a:srgbClr val="FFFF00"/>
                </a:solidFill>
              </a:rPr>
              <a:t/>
            </a:r>
            <a:br>
              <a:rPr lang="cs-CZ" sz="2200" b="1" dirty="0">
                <a:solidFill>
                  <a:srgbClr val="FFFF00"/>
                </a:solidFill>
              </a:rPr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UVĚDOMĚNÍ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13" y="4993386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3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81269" y="3235697"/>
            <a:ext cx="78477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UVĚDOMĚNÍ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Obdélník 1"/>
          <p:cNvSpPr/>
          <p:nvPr/>
        </p:nvSpPr>
        <p:spPr>
          <a:xfrm>
            <a:off x="796839" y="1250823"/>
            <a:ext cx="7415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u="sng" dirty="0">
                <a:solidFill>
                  <a:srgbClr val="FFFF00"/>
                </a:solidFill>
              </a:rPr>
              <a:t>P</a:t>
            </a:r>
            <a:r>
              <a:rPr lang="cs-CZ" sz="1800" b="1" u="sng" dirty="0" smtClean="0">
                <a:solidFill>
                  <a:srgbClr val="FFFF00"/>
                </a:solidFill>
              </a:rPr>
              <a:t>ráce s aplikací PADLET </a:t>
            </a:r>
            <a:endParaRPr lang="cs-CZ" sz="1800" b="1" u="sng" dirty="0" smtClean="0">
              <a:solidFill>
                <a:srgbClr val="FFFF00"/>
              </a:solidFill>
            </a:endParaRPr>
          </a:p>
          <a:p>
            <a:endParaRPr lang="cs-CZ" sz="1800" b="1" u="sng" dirty="0">
              <a:solidFill>
                <a:srgbClr val="FFFF00"/>
              </a:solidFill>
              <a:hlinkClick r:id="rId3"/>
            </a:endParaRPr>
          </a:p>
          <a:p>
            <a:r>
              <a:rPr lang="cs-CZ" sz="1800" u="sng" dirty="0" smtClean="0">
                <a:solidFill>
                  <a:schemeClr val="bg1"/>
                </a:solidFill>
                <a:hlinkClick r:id="rId3"/>
              </a:rPr>
              <a:t>www.padlet.com</a:t>
            </a:r>
            <a:endParaRPr lang="cs-CZ" sz="1800" u="sng" dirty="0" smtClean="0">
              <a:solidFill>
                <a:schemeClr val="bg1"/>
              </a:solidFill>
            </a:endParaRPr>
          </a:p>
          <a:p>
            <a:endParaRPr lang="cs-CZ" sz="1800" u="sng" dirty="0" smtClean="0">
              <a:solidFill>
                <a:schemeClr val="bg1"/>
              </a:solidFill>
            </a:endParaRPr>
          </a:p>
          <a:p>
            <a:endParaRPr lang="cs-CZ" sz="1800" u="sng" dirty="0">
              <a:solidFill>
                <a:schemeClr val="bg1"/>
              </a:solidFill>
            </a:endParaRPr>
          </a:p>
          <a:p>
            <a:pPr fontAlgn="base"/>
            <a:r>
              <a:rPr lang="cs-CZ" sz="1800" dirty="0">
                <a:solidFill>
                  <a:schemeClr val="bg1"/>
                </a:solidFill>
              </a:rPr>
              <a:t>Založení účtu – registrace.</a:t>
            </a:r>
          </a:p>
          <a:p>
            <a:pPr fontAlgn="base"/>
            <a:endParaRPr lang="cs-CZ" sz="1800" dirty="0">
              <a:solidFill>
                <a:schemeClr val="bg1"/>
              </a:solidFill>
            </a:endParaRPr>
          </a:p>
          <a:p>
            <a:pPr fontAlgn="base"/>
            <a:endParaRPr lang="cs-CZ" sz="1800" dirty="0">
              <a:solidFill>
                <a:schemeClr val="bg1"/>
              </a:solidFill>
            </a:endParaRPr>
          </a:p>
          <a:p>
            <a:pPr fontAlgn="base"/>
            <a:r>
              <a:rPr lang="cs-CZ" sz="1800" b="1" dirty="0" smtClean="0">
                <a:solidFill>
                  <a:srgbClr val="FFFF00"/>
                </a:solidFill>
              </a:rPr>
              <a:t>Zadání pro účastníky:</a:t>
            </a:r>
          </a:p>
          <a:p>
            <a:pPr fontAlgn="base"/>
            <a:endParaRPr lang="cs-CZ" sz="1800" b="1" dirty="0" smtClean="0">
              <a:solidFill>
                <a:srgbClr val="FFFF00"/>
              </a:solidFill>
            </a:endParaRPr>
          </a:p>
          <a:p>
            <a:pPr fontAlgn="base"/>
            <a:r>
              <a:rPr lang="cs-CZ" sz="1800" b="1" dirty="0" smtClean="0">
                <a:solidFill>
                  <a:srgbClr val="FFFF00"/>
                </a:solidFill>
              </a:rPr>
              <a:t>Podobně jako v samotné hodině mají účastníci za úkol napsat alespoň 1 informaci (ze stránky www.krabiceodbot.cz) k vybrané kolonce na nástěnku PADLET.</a:t>
            </a:r>
          </a:p>
          <a:p>
            <a:pPr fontAlgn="base"/>
            <a:endParaRPr lang="cs-CZ" sz="1800" b="1" dirty="0">
              <a:solidFill>
                <a:srgbClr val="FFFF00"/>
              </a:solidFill>
            </a:endParaRPr>
          </a:p>
          <a:p>
            <a:r>
              <a:rPr lang="cs-CZ" sz="1800" dirty="0">
                <a:solidFill>
                  <a:schemeClr val="bg1">
                    <a:lumMod val="85000"/>
                  </a:schemeClr>
                </a:solidFill>
                <a:hlinkClick r:id="rId4"/>
              </a:rPr>
              <a:t>https://</a:t>
            </a:r>
            <a:r>
              <a:rPr lang="cs-CZ" sz="1800" dirty="0" smtClean="0">
                <a:solidFill>
                  <a:schemeClr val="bg1">
                    <a:lumMod val="85000"/>
                  </a:schemeClr>
                </a:solidFill>
                <a:hlinkClick r:id="rId4"/>
              </a:rPr>
              <a:t>padlet.com/petruseslama/5lz3lecgleolfo6n</a:t>
            </a:r>
            <a:endParaRPr lang="cs-CZ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cs-CZ" sz="1800" b="1" u="sng" dirty="0" smtClean="0">
              <a:solidFill>
                <a:srgbClr val="FFFF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13" y="4993386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3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81269" y="3235697"/>
            <a:ext cx="78477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UVĚDOMĚNÍ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Obdélník 1"/>
          <p:cNvSpPr/>
          <p:nvPr/>
        </p:nvSpPr>
        <p:spPr>
          <a:xfrm>
            <a:off x="796838" y="1250823"/>
            <a:ext cx="10170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u="sng" dirty="0">
                <a:solidFill>
                  <a:srgbClr val="FFFF00"/>
                </a:solidFill>
              </a:rPr>
              <a:t>P</a:t>
            </a:r>
            <a:r>
              <a:rPr lang="cs-CZ" sz="1800" b="1" u="sng" dirty="0" smtClean="0">
                <a:solidFill>
                  <a:srgbClr val="FFFF00"/>
                </a:solidFill>
              </a:rPr>
              <a:t>ráce s aplikací PADLET </a:t>
            </a:r>
            <a:endParaRPr lang="cs-CZ" sz="1800" b="1" u="sng" dirty="0" smtClean="0">
              <a:solidFill>
                <a:srgbClr val="FFFF00"/>
              </a:solidFill>
            </a:endParaRPr>
          </a:p>
          <a:p>
            <a:endParaRPr lang="cs-CZ" sz="1800" b="1" u="sng" dirty="0">
              <a:solidFill>
                <a:srgbClr val="FFFF00"/>
              </a:solidFill>
              <a:hlinkClick r:id="rId3"/>
            </a:endParaRPr>
          </a:p>
          <a:p>
            <a:r>
              <a:rPr lang="cs-CZ" sz="1800" dirty="0" smtClean="0">
                <a:solidFill>
                  <a:schemeClr val="bg1">
                    <a:lumMod val="85000"/>
                  </a:schemeClr>
                </a:solidFill>
                <a:hlinkClick r:id="rId4"/>
              </a:rPr>
              <a:t>https</a:t>
            </a:r>
            <a:r>
              <a:rPr lang="cs-CZ" sz="1800" dirty="0">
                <a:solidFill>
                  <a:schemeClr val="bg1">
                    <a:lumMod val="85000"/>
                  </a:schemeClr>
                </a:solidFill>
                <a:hlinkClick r:id="rId4"/>
              </a:rPr>
              <a:t>://</a:t>
            </a:r>
            <a:r>
              <a:rPr lang="cs-CZ" sz="1800" dirty="0" smtClean="0">
                <a:solidFill>
                  <a:schemeClr val="bg1">
                    <a:lumMod val="85000"/>
                  </a:schemeClr>
                </a:solidFill>
                <a:hlinkClick r:id="rId4"/>
              </a:rPr>
              <a:t>padlet.com/petruseslama/5lz3lecgleolfo6n</a:t>
            </a:r>
            <a:endParaRPr lang="cs-CZ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cs-CZ" sz="1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bg1">
                    <a:lumMod val="85000"/>
                  </a:schemeClr>
                </a:solidFill>
              </a:rPr>
              <a:t>Možnost nechat žáky rozdělit v PADLETU do skupin skrze ikonku SDÍLET</a:t>
            </a:r>
          </a:p>
          <a:p>
            <a:endParaRPr lang="cs-CZ" sz="1800" dirty="0">
              <a:solidFill>
                <a:schemeClr val="bg1">
                  <a:lumMod val="85000"/>
                </a:schemeClr>
              </a:solidFill>
            </a:endParaRPr>
          </a:p>
          <a:p>
            <a:endParaRPr lang="cs-CZ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cs-CZ" sz="1800" b="1" u="sng" dirty="0" smtClean="0">
              <a:solidFill>
                <a:srgbClr val="FFFF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13" y="4993386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89" y="3468379"/>
            <a:ext cx="4610100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967" y="1949450"/>
            <a:ext cx="7239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4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81269" y="3235697"/>
            <a:ext cx="78477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UVĚDOMĚNÍ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Obdélník 1"/>
          <p:cNvSpPr/>
          <p:nvPr/>
        </p:nvSpPr>
        <p:spPr>
          <a:xfrm>
            <a:off x="914400" y="1298448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u="sng" dirty="0">
                <a:solidFill>
                  <a:srgbClr val="92D050"/>
                </a:solidFill>
              </a:rPr>
              <a:t>AKTIVITA: PRÁCE VE </a:t>
            </a:r>
            <a:r>
              <a:rPr lang="cs-CZ" sz="1800" b="1" u="sng" dirty="0" smtClean="0">
                <a:solidFill>
                  <a:srgbClr val="92D050"/>
                </a:solidFill>
              </a:rPr>
              <a:t>SKUPINÁCH ve třídě</a:t>
            </a:r>
          </a:p>
          <a:p>
            <a:endParaRPr lang="cs-CZ" sz="1800" b="1" u="sng" dirty="0">
              <a:solidFill>
                <a:srgbClr val="FFFF00"/>
              </a:solidFill>
            </a:endParaRPr>
          </a:p>
          <a:p>
            <a:pPr fontAlgn="base"/>
            <a:r>
              <a:rPr lang="cs-CZ" sz="1800" dirty="0">
                <a:solidFill>
                  <a:schemeClr val="bg1"/>
                </a:solidFill>
              </a:rPr>
              <a:t>Žáci pracují s aplikací </a:t>
            </a:r>
            <a:r>
              <a:rPr lang="cs-CZ" sz="1800" dirty="0" err="1" smtClean="0">
                <a:solidFill>
                  <a:schemeClr val="bg1"/>
                </a:solidFill>
              </a:rPr>
              <a:t>Padlet</a:t>
            </a:r>
            <a:r>
              <a:rPr lang="cs-CZ" sz="1800" dirty="0" smtClean="0">
                <a:solidFill>
                  <a:schemeClr val="bg1"/>
                </a:solidFill>
              </a:rPr>
              <a:t>, </a:t>
            </a:r>
            <a:r>
              <a:rPr lang="cs-CZ" sz="1800" dirty="0">
                <a:solidFill>
                  <a:schemeClr val="bg1"/>
                </a:solidFill>
              </a:rPr>
              <a:t>naučí se to v průběhu </a:t>
            </a:r>
            <a:r>
              <a:rPr lang="cs-CZ" sz="1800" dirty="0" smtClean="0">
                <a:solidFill>
                  <a:schemeClr val="bg1"/>
                </a:solidFill>
              </a:rPr>
              <a:t>hodiny (využití QR </a:t>
            </a:r>
            <a:r>
              <a:rPr lang="cs-CZ" sz="1800" dirty="0" smtClean="0">
                <a:solidFill>
                  <a:schemeClr val="bg1"/>
                </a:solidFill>
              </a:rPr>
              <a:t>kódu, který jim promítnete. Díky němu se dostanou ihned na stránku, kam budou vkládat informace).</a:t>
            </a:r>
            <a:endParaRPr lang="cs-CZ" sz="1800" dirty="0">
              <a:solidFill>
                <a:schemeClr val="bg1"/>
              </a:solidFill>
            </a:endParaRPr>
          </a:p>
          <a:p>
            <a:pPr fontAlgn="base"/>
            <a:r>
              <a:rPr lang="cs-CZ" sz="1800" u="sng" dirty="0" smtClean="0">
                <a:solidFill>
                  <a:schemeClr val="bg1"/>
                </a:solidFill>
              </a:rPr>
              <a:t>Využijí jako </a:t>
            </a:r>
            <a:r>
              <a:rPr lang="cs-CZ" sz="1800" u="sng" dirty="0" err="1" smtClean="0">
                <a:solidFill>
                  <a:schemeClr val="bg1"/>
                </a:solidFill>
              </a:rPr>
              <a:t>zdraoj</a:t>
            </a:r>
            <a:r>
              <a:rPr lang="cs-CZ" sz="1800" u="sng" dirty="0" smtClean="0">
                <a:solidFill>
                  <a:schemeClr val="bg1"/>
                </a:solidFill>
              </a:rPr>
              <a:t> </a:t>
            </a:r>
            <a:r>
              <a:rPr lang="cs-CZ" sz="1800" u="sng" dirty="0">
                <a:solidFill>
                  <a:schemeClr val="bg1"/>
                </a:solidFill>
              </a:rPr>
              <a:t>stránku projektu: </a:t>
            </a:r>
            <a:r>
              <a:rPr lang="cs-CZ" sz="1800" u="sng" dirty="0">
                <a:solidFill>
                  <a:schemeClr val="bg1"/>
                </a:solidFill>
                <a:hlinkClick r:id="rId3"/>
              </a:rPr>
              <a:t>https://www.krabiceodbot.cz</a:t>
            </a:r>
            <a:r>
              <a:rPr lang="cs-CZ" sz="1800" u="sng" dirty="0" smtClean="0">
                <a:solidFill>
                  <a:schemeClr val="bg1"/>
                </a:solidFill>
                <a:hlinkClick r:id="rId3"/>
              </a:rPr>
              <a:t>/</a:t>
            </a:r>
            <a:endParaRPr lang="cs-CZ" sz="1800" u="sng" dirty="0" smtClean="0">
              <a:solidFill>
                <a:schemeClr val="bg1"/>
              </a:solidFill>
            </a:endParaRPr>
          </a:p>
          <a:p>
            <a:pPr fontAlgn="base"/>
            <a:endParaRPr lang="cs-CZ" sz="1800" u="sng" dirty="0" smtClean="0">
              <a:solidFill>
                <a:schemeClr val="bg1"/>
              </a:solidFill>
            </a:endParaRPr>
          </a:p>
          <a:p>
            <a:pPr fontAlgn="base"/>
            <a:endParaRPr lang="cs-CZ" sz="1800" u="sng" dirty="0" smtClean="0">
              <a:solidFill>
                <a:schemeClr val="bg1"/>
              </a:solidFill>
            </a:endParaRPr>
          </a:p>
          <a:p>
            <a:pPr fontAlgn="base"/>
            <a:endParaRPr lang="cs-CZ" sz="1800" u="sng" dirty="0" smtClean="0">
              <a:solidFill>
                <a:schemeClr val="bg1"/>
              </a:solidFill>
            </a:endParaRPr>
          </a:p>
          <a:p>
            <a:pPr fontAlgn="base"/>
            <a:r>
              <a:rPr lang="cs-CZ" sz="1800" b="1" dirty="0" smtClean="0">
                <a:solidFill>
                  <a:srgbClr val="FFFF00"/>
                </a:solidFill>
              </a:rPr>
              <a:t>Čemu se žáci/žákyně učili?</a:t>
            </a:r>
          </a:p>
          <a:p>
            <a:pPr fontAlgn="base"/>
            <a:r>
              <a:rPr lang="cs-CZ" sz="1800" b="1" dirty="0">
                <a:solidFill>
                  <a:srgbClr val="FFFF00"/>
                </a:solidFill>
              </a:rPr>
              <a:t>S čím by mohli mít žáci problémy?</a:t>
            </a:r>
          </a:p>
          <a:p>
            <a:pPr fontAlgn="base"/>
            <a:r>
              <a:rPr lang="cs-CZ" sz="1800" b="1" dirty="0" smtClean="0">
                <a:solidFill>
                  <a:srgbClr val="FFFF00"/>
                </a:solidFill>
              </a:rPr>
              <a:t>Co žákům připomenout při takovémto typu práce?</a:t>
            </a:r>
            <a:endParaRPr lang="cs-CZ" sz="1800" b="1" dirty="0">
              <a:solidFill>
                <a:srgbClr val="FFFF00"/>
              </a:solidFill>
            </a:endParaRPr>
          </a:p>
          <a:p>
            <a:pPr fontAlgn="base"/>
            <a:endParaRPr lang="cs-CZ" sz="1800" b="1" dirty="0" smtClean="0">
              <a:solidFill>
                <a:srgbClr val="FFFF00"/>
              </a:solidFill>
            </a:endParaRPr>
          </a:p>
          <a:p>
            <a:pPr fontAlgn="base"/>
            <a:endParaRPr lang="cs-CZ" sz="1800" b="1" dirty="0">
              <a:solidFill>
                <a:srgbClr val="FFFF00"/>
              </a:solidFill>
            </a:endParaRPr>
          </a:p>
          <a:p>
            <a:endParaRPr lang="cs-CZ" sz="18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bg1"/>
              </a:solidFill>
            </a:endParaRPr>
          </a:p>
          <a:p>
            <a:endParaRPr lang="cs-CZ" sz="1800" dirty="0">
              <a:solidFill>
                <a:schemeClr val="bg1"/>
              </a:solidFill>
            </a:endParaRPr>
          </a:p>
          <a:p>
            <a:endParaRPr lang="cs-CZ" sz="18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13" y="4993386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Vlastní 1">
      <a:dk1>
        <a:srgbClr val="5F7184"/>
      </a:dk1>
      <a:lt1>
        <a:srgbClr val="FFFFFF"/>
      </a:lt1>
      <a:dk2>
        <a:srgbClr val="07477F"/>
      </a:dk2>
      <a:lt2>
        <a:srgbClr val="F7F9FB"/>
      </a:lt2>
      <a:accent1>
        <a:srgbClr val="FF7558"/>
      </a:accent1>
      <a:accent2>
        <a:srgbClr val="549FD7"/>
      </a:accent2>
      <a:accent3>
        <a:srgbClr val="F5B614"/>
      </a:accent3>
      <a:accent4>
        <a:srgbClr val="C3D5E4"/>
      </a:accent4>
      <a:accent5>
        <a:srgbClr val="5B9BD5"/>
      </a:accent5>
      <a:accent6>
        <a:srgbClr val="70AD47"/>
      </a:accent6>
      <a:hlink>
        <a:srgbClr val="002060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00526E8B1ED47B9B71D7F1E9FD4E5" ma:contentTypeVersion="16" ma:contentTypeDescription="Vytvoří nový dokument" ma:contentTypeScope="" ma:versionID="f75ef27cc15220c7a6d1ec71d3fd7c36">
  <xsd:schema xmlns:xsd="http://www.w3.org/2001/XMLSchema" xmlns:xs="http://www.w3.org/2001/XMLSchema" xmlns:p="http://schemas.microsoft.com/office/2006/metadata/properties" xmlns:ns2="a6633470-b070-4f0d-a470-25090f74f613" xmlns:ns3="730021cc-8db8-4e1c-9568-239c77a8710c" targetNamespace="http://schemas.microsoft.com/office/2006/metadata/properties" ma:root="true" ma:fieldsID="96e9504e61ce2c8991d78d75c924b98d" ns2:_="" ns3:_="">
    <xsd:import namespace="a6633470-b070-4f0d-a470-25090f74f613"/>
    <xsd:import namespace="730021cc-8db8-4e1c-9568-239c77a871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33470-b070-4f0d-a470-25090f74f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021cc-8db8-4e1c-9568-239c77a8710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cb30808-77a0-44c6-8e95-4190de94267b}" ma:internalName="TaxCatchAll" ma:showField="CatchAllData" ma:web="730021cc-8db8-4e1c-9568-239c77a871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021cc-8db8-4e1c-9568-239c77a8710c" xsi:nil="true"/>
    <lcf76f155ced4ddcb4097134ff3c332f xmlns="a6633470-b070-4f0d-a470-25090f74f6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4FD74E-45D9-432B-9C2D-84CA6392EC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D0987-B48F-47B6-85DC-C7A753741C25}">
  <ds:schemaRefs>
    <ds:schemaRef ds:uri="730021cc-8db8-4e1c-9568-239c77a8710c"/>
    <ds:schemaRef ds:uri="a6633470-b070-4f0d-a470-25090f74f6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888423-8D34-47B5-9F2F-3CE51627B4A4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730021cc-8db8-4e1c-9568-239c77a8710c"/>
    <ds:schemaRef ds:uri="a6633470-b070-4f0d-a470-25090f74f61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297</Words>
  <Application>Microsoft Office PowerPoint</Application>
  <PresentationFormat>Vlastní</PresentationFormat>
  <Paragraphs>101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Roboto</vt:lpstr>
      <vt:lpstr>Bitter</vt:lpstr>
      <vt:lpstr>Wingdings</vt:lpstr>
      <vt:lpstr>Motiv Office</vt:lpstr>
      <vt:lpstr>Prezentace aplikace PowerPoint</vt:lpstr>
      <vt:lpstr>Co nabízíme? </vt:lpstr>
      <vt:lpstr>Co by měl žák 9. ročníku umět?  Konkrétní podoby výstupů: https://revize.edu.cz/clanky/vychova-k-obcanstvi</vt:lpstr>
      <vt:lpstr>    Učitel má před sebou krabici.   Otázka směrem k žákům:  K čemu by se krabice mohla použít?  Co s ní udělat? (třída zapisuje nápady skrze aplikaci MENTIMETER/zapisujeme na tabuli)  https://www.mentimeter.com/   Učitel se zeptá, zda třída zná projekt „Krabice od bot“.       </vt:lpstr>
      <vt:lpstr>AKTIVITA: PRÁCE VE SKUPINÁCH ve třídě - ROZLOSOVÁNÍ   Využití aplikace Flippity/Využití špachtlí  https://www.flippity.net/      </vt:lpstr>
      <vt:lpstr> AKTIVITA: PRÁCE VE SKUPINÁCH ve třídě  Každá skupina obdrží jednu otázku - zadání.  Cílem je vyhledat a utřídit informace, které se vztahují k otázce, resp. k projektu KRABICE OD BOT. (vyhledávají a ověřují si informace na internetu, využití mobilu nebo tabletu nebo PC)  Otázky pro třídu  - 5 skupin:  Jak na to? Co dát do krabice? Kam s krabicí? Detaily o krabici, jak má vypadat? Může se zapojit škola? Má to nějaká pravidla?      </vt:lpstr>
      <vt:lpstr>   </vt:lpstr>
      <vt:lpstr>   </vt:lpstr>
      <vt:lpstr>   </vt:lpstr>
      <vt:lpstr>T-GRAF ve třídě:  Zadání:  Sepišme si společně výhody a nevýhody práce  na projektu.  Jaké klady a jaké zápory taková práce může obnášet? (Napomůže to třídě v rozhodnutí, které učiní skrze Mentimeter.)   </vt:lpstr>
      <vt:lpstr>I já mohu pomoci</vt:lpstr>
      <vt:lpstr> Jak může třída pokračovat? Jaké činnosti budeme muset zajistit? Pokuste si zapsat, co bude každá role obnášet 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Cerna</dc:creator>
  <cp:lastModifiedBy>Slámová Petra</cp:lastModifiedBy>
  <cp:revision>68</cp:revision>
  <dcterms:created xsi:type="dcterms:W3CDTF">2022-07-19T07:12:53Z</dcterms:created>
  <dcterms:modified xsi:type="dcterms:W3CDTF">2023-12-29T16:00:36Z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0x010100D03793149F3835488CC506E292D7DE60</vt:lpwstr>
  </property>
  <property fmtid="{D5CDD505-2E9C-101B-9397-08002B2CF9AE}" pid="3" name="MediaServiceImageTags">
    <vt:lpwstr/>
  </property>
</Properties>
</file>