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6p0ysItpE7EmEG2Xj5fnAQ8L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3097ec3f7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3097ec3f7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43097ec3f7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3097ec3f7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3097ec3f7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43097ec3f7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097ec3f7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43097ec3f7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097ec3f7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43097ec3f7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3097ec3f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43097ec3f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3097ec3f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3097ec3f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43097ec3f7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097ec3f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3097ec3f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43097ec3f7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3097ec3f7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3097ec3f7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43097ec3f7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4288819" y="-1327569"/>
            <a:ext cx="3911787" cy="1021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 rot="5400000">
            <a:off x="1949981" y="-445556"/>
            <a:ext cx="5811838" cy="74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1139300" y="365125"/>
            <a:ext cx="10216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139300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1139300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360702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369475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135626" y="184467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307394" y="182562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139300" y="1709738"/>
            <a:ext cx="1020814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139300" y="4589463"/>
            <a:ext cx="102081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0614991" y="6192232"/>
            <a:ext cx="1147903" cy="3214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11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hyeno nenavidim tě zdechni</a:t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292974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Asertivní komunikace v psané formě</a:t>
            </a:r>
            <a:endParaRPr>
              <a:solidFill>
                <a:srgbClr val="E23D1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2025</a:t>
            </a:r>
            <a:endParaRPr>
              <a:solidFill>
                <a:srgbClr val="E23D1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3097ec3f7_0_52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Pasivně agresivní komunikace</a:t>
            </a:r>
            <a:endParaRPr/>
          </a:p>
        </p:txBody>
      </p:sp>
      <p:sp>
        <p:nvSpPr>
          <p:cNvPr id="181" name="Google Shape;181;g343097ec3f7_0_52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2" name="Google Shape;182;g343097ec3f7_0_52"/>
          <p:cNvSpPr txBox="1"/>
          <p:nvPr>
            <p:ph idx="3" type="body"/>
          </p:nvPr>
        </p:nvSpPr>
        <p:spPr>
          <a:xfrm>
            <a:off x="843475" y="2083125"/>
            <a:ext cx="10313400" cy="411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2008"/>
              <a:t>Nepřímé vyjádření negativních emocí.</a:t>
            </a:r>
            <a:br>
              <a:rPr lang="cs-CZ" sz="2008"/>
            </a:br>
            <a:endParaRPr sz="2008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8"/>
          </a:p>
          <a:p>
            <a:pPr indent="-34655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008"/>
              <a:t>Navenek klidný, ale uvnitř naštvaný.</a:t>
            </a:r>
            <a:br>
              <a:rPr lang="cs-CZ" sz="2008"/>
            </a:br>
            <a:endParaRPr sz="2008"/>
          </a:p>
          <a:p>
            <a:pPr indent="-3465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008"/>
              <a:t>Používá sarkasmus, ironii, tichý odpor.</a:t>
            </a:r>
            <a:br>
              <a:rPr lang="cs-CZ" sz="2008"/>
            </a:br>
            <a:endParaRPr sz="2008"/>
          </a:p>
          <a:p>
            <a:pPr indent="-3465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008"/>
              <a:t>Vyjadřuje nesouhlas nepřímo (např. sabotáž, zapomínání).</a:t>
            </a:r>
            <a:br>
              <a:rPr lang="cs-CZ" sz="2008"/>
            </a:br>
            <a:endParaRPr sz="200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2008"/>
              <a:t>Příklad</a:t>
            </a:r>
            <a:r>
              <a:rPr lang="cs-CZ" sz="2008"/>
              <a:t>: „Jo, jasně, udělám to... někdy.“</a:t>
            </a:r>
            <a:endParaRPr sz="2008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8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Asertivní komunikace při psaní e-mailu </a:t>
            </a:r>
            <a:endParaRPr/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Vycházela ti jednička, ale na vysvědčení se objevila dvojka. Jsi vzteky bez sebe.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Napiš e-mail učiteli/učitelce.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Které z verzí v pracovním listu se nejvíce podobá?</a:t>
            </a:r>
            <a:endParaRPr/>
          </a:p>
        </p:txBody>
      </p:sp>
      <p:sp>
        <p:nvSpPr>
          <p:cNvPr id="189" name="Google Shape;189;p4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90" name="Google Shape;190;p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91" name="Google Shape;191;p4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2" name="Google Shape;19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0" y="2532317"/>
            <a:ext cx="2540450" cy="32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800" y="704082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138" y="399282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875" y="3098232"/>
            <a:ext cx="19431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8900" y="2778582"/>
            <a:ext cx="1790700" cy="236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8">
            <a:alphaModFix/>
          </a:blip>
          <a:srcRect b="18334" l="15390" r="26003" t="26087"/>
          <a:stretch/>
        </p:blipFill>
        <p:spPr>
          <a:xfrm>
            <a:off x="1732248" y="4460175"/>
            <a:ext cx="2446826" cy="18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3097ec3f7_0_80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si z lekcí o efektivní psané komunikaci odnášíte?</a:t>
            </a:r>
            <a:endParaRPr/>
          </a:p>
        </p:txBody>
      </p:sp>
      <p:pic>
        <p:nvPicPr>
          <p:cNvPr id="204" name="Google Shape;204;g343097ec3f7_0_80" title="dve_deti_vchazi_do_sveho_domu_a_ta_2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672" r="6672" t="0"/>
          <a:stretch/>
        </p:blipFill>
        <p:spPr>
          <a:xfrm>
            <a:off x="5183188" y="987425"/>
            <a:ext cx="6172200" cy="4873500"/>
          </a:xfrm>
          <a:prstGeom prst="rect">
            <a:avLst/>
          </a:prstGeom>
        </p:spPr>
      </p:pic>
      <p:sp>
        <p:nvSpPr>
          <p:cNvPr id="205" name="Google Shape;205;g343097ec3f7_0_80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43097ec3f7_0_80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Irena Eibenová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Co vás v komunikaci zaručeně vytočí?</a:t>
            </a:r>
            <a:endParaRPr/>
          </a:p>
        </p:txBody>
      </p:sp>
      <p:sp>
        <p:nvSpPr>
          <p:cNvPr id="107" name="Google Shape;10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Máte nějaký spouštěč? Je někdo, kdo vás umí „vytočit“? Máte taktiku, kterou naopak umíte zaručeně vytočit někoho vy?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5min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09" name="Google Shape;109;p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Your Brain on Emotion: 6 Steps to Avoid a Hair-Trigger Outburst | Workforce  Communication"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827" y="891540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097ec3f7_0_7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Jak nejčastěji vznikají nedorozumění?</a:t>
            </a:r>
            <a:endParaRPr/>
          </a:p>
        </p:txBody>
      </p:sp>
      <p:sp>
        <p:nvSpPr>
          <p:cNvPr id="117" name="Google Shape;117;g343097ec3f7_0_7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Co nejvíce příkladů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18" name="Google Shape;118;g343097ec3f7_0_71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19" name="Google Shape;119;g343097ec3f7_0_7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20" name="Google Shape;120;g343097ec3f7_0_71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Your Brain on Emotion: 6 Steps to Avoid a Hair-Trigger Outburst | Workforce  Communication" id="121" name="Google Shape;121;g343097ec3f7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7727" y="4171465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3097ec3f7_0_6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Proč je důležité umět správně komunikovat?</a:t>
            </a:r>
            <a:endParaRPr/>
          </a:p>
        </p:txBody>
      </p:sp>
      <p:sp>
        <p:nvSpPr>
          <p:cNvPr id="127" name="Google Shape;127;g343097ec3f7_0_61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28" name="Google Shape;128;g343097ec3f7_0_6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29" name="Google Shape;129;g343097ec3f7_0_61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Your Brain on Emotion: 6 Steps to Avoid a Hair-Trigger Outburst | Workforce  Communication" id="130" name="Google Shape;130;g343097ec3f7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2" y="3323953"/>
            <a:ext cx="1914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43097ec3f7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050" y="3704950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1139300" y="365125"/>
            <a:ext cx="102162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</a:pPr>
            <a:r>
              <a:rPr lang="cs-CZ"/>
              <a:t>20 min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</a:pPr>
            <a:r>
              <a:rPr lang="cs-CZ"/>
              <a:t>1. Prodiskutujte, jak byste situace vyřešili.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</a:pPr>
            <a:r>
              <a:rPr lang="cs-CZ"/>
              <a:t>2. Nachystejte si scénky/dialogy</a:t>
            </a:r>
            <a:endParaRPr/>
          </a:p>
        </p:txBody>
      </p:sp>
      <p:sp>
        <p:nvSpPr>
          <p:cNvPr id="137" name="Google Shape;137;p3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38" name="Google Shape;138;p3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https://lh7-rt.googleusercontent.com/docsz/AD_4nXc7xbCY1ztbfnM6QyLDUptwXd4t-roKVn5F1BFd3BOXpEGtqe2spi-QJHGJevz2zCRY20m33nejr3NdG45aX2Ktr5RMQSraA8uCf2U8vasiAXu-DffHl3LM9RCcokOmYkVyV_ZTihOWa6KUbH4LNA?key=h5QzlYYzIwtK1YTELNqyVShR" id="140" name="Google Shape;140;p3"/>
          <p:cNvPicPr preferRelativeResize="0"/>
          <p:nvPr/>
        </p:nvPicPr>
        <p:blipFill rotWithShape="1">
          <a:blip r:embed="rId3">
            <a:alphaModFix/>
          </a:blip>
          <a:srcRect b="29409" l="26501" r="14905" t="33305"/>
          <a:stretch/>
        </p:blipFill>
        <p:spPr>
          <a:xfrm>
            <a:off x="1853519" y="2549450"/>
            <a:ext cx="7993382" cy="40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3097ec3f7_0_5"/>
          <p:cNvSpPr txBox="1"/>
          <p:nvPr>
            <p:ph type="title"/>
          </p:nvPr>
        </p:nvSpPr>
        <p:spPr>
          <a:xfrm>
            <a:off x="1139300" y="365125"/>
            <a:ext cx="102162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</a:pPr>
            <a:r>
              <a:rPr lang="cs-CZ"/>
              <a:t>4 základní komunikační styly:</a:t>
            </a:r>
            <a:endParaRPr/>
          </a:p>
        </p:txBody>
      </p:sp>
      <p:sp>
        <p:nvSpPr>
          <p:cNvPr id="146" name="Google Shape;146;g343097ec3f7_0_5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března 2025</a:t>
            </a:r>
            <a:endParaRPr/>
          </a:p>
        </p:txBody>
      </p:sp>
      <p:sp>
        <p:nvSpPr>
          <p:cNvPr id="147" name="Google Shape;147;g343097ec3f7_0_5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48" name="Google Shape;148;g343097ec3f7_0_5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9" name="Google Shape;149;g343097ec3f7_0_5"/>
          <p:cNvSpPr txBox="1"/>
          <p:nvPr/>
        </p:nvSpPr>
        <p:spPr>
          <a:xfrm>
            <a:off x="1111850" y="2083125"/>
            <a:ext cx="102162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Asertivní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Pasivní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Agresivní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Pasivně - agresivní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343097ec3f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997" y="2194375"/>
            <a:ext cx="4819978" cy="269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3097ec3f7_0_14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Asertivní komunikace</a:t>
            </a:r>
            <a:endParaRPr/>
          </a:p>
        </p:txBody>
      </p:sp>
      <p:sp>
        <p:nvSpPr>
          <p:cNvPr id="157" name="Google Shape;157;g343097ec3f7_0_14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g343097ec3f7_0_14"/>
          <p:cNvSpPr txBox="1"/>
          <p:nvPr>
            <p:ph idx="3" type="body"/>
          </p:nvPr>
        </p:nvSpPr>
        <p:spPr>
          <a:xfrm>
            <a:off x="843475" y="2083125"/>
            <a:ext cx="10313400" cy="411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9600"/>
              <a:t>Vyjadřuje své názory, potřeby a pocity otevřeně a s respektem k druhým.</a:t>
            </a:r>
            <a:br>
              <a:rPr lang="cs-CZ" sz="9600"/>
            </a:b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cs-CZ" sz="9600"/>
              <a:t>Umí naslouchat.</a:t>
            </a:r>
            <a:br>
              <a:rPr lang="cs-CZ" sz="9600"/>
            </a:b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cs-CZ" sz="9600"/>
              <a:t>Uznává práva ostatních i vlastní.</a:t>
            </a:r>
            <a:br>
              <a:rPr lang="cs-CZ" sz="9600"/>
            </a:br>
            <a:endParaRPr sz="9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9600"/>
              <a:t>Příklad</a:t>
            </a:r>
            <a:r>
              <a:rPr lang="cs-CZ" sz="9600"/>
              <a:t>: „Rozumím, že máš jiný názor, ale já to vidím takto...“</a:t>
            </a:r>
            <a:endParaRPr sz="9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3097ec3f7_0_26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Pasivní komunikace</a:t>
            </a:r>
            <a:endParaRPr/>
          </a:p>
        </p:txBody>
      </p:sp>
      <p:sp>
        <p:nvSpPr>
          <p:cNvPr id="165" name="Google Shape;165;g343097ec3f7_0_26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6" name="Google Shape;166;g343097ec3f7_0_26"/>
          <p:cNvSpPr txBox="1"/>
          <p:nvPr>
            <p:ph idx="3" type="body"/>
          </p:nvPr>
        </p:nvSpPr>
        <p:spPr>
          <a:xfrm>
            <a:off x="843475" y="2083125"/>
            <a:ext cx="10313400" cy="411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/>
              <a:t>Vyhýbá se vyjádření vlastních potřeb a názorů.</a:t>
            </a:r>
            <a:br>
              <a:rPr lang="cs-CZ" sz="2400"/>
            </a:br>
            <a:endParaRPr sz="2400"/>
          </a:p>
          <a:p>
            <a:pPr indent="-35814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cs-CZ" sz="2400"/>
              <a:t>Neumí říct „ne“.</a:t>
            </a:r>
            <a:br>
              <a:rPr lang="cs-CZ" sz="2400"/>
            </a:br>
            <a:endParaRPr sz="2400"/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cs-CZ" sz="2400"/>
              <a:t>Často se podřizuje.</a:t>
            </a:r>
            <a:br>
              <a:rPr lang="cs-CZ" sz="2400"/>
            </a:br>
            <a:endParaRPr sz="2400"/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cs-CZ" sz="2400"/>
              <a:t>Může vypadat klidně, ale často uvnitř cítí frustraci.</a:t>
            </a:r>
            <a:br>
              <a:rPr lang="cs-CZ" sz="2400"/>
            </a:b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2400"/>
              <a:t>Příklad</a:t>
            </a:r>
            <a:r>
              <a:rPr lang="cs-CZ" sz="2400"/>
              <a:t>: „Nevadí, udělám to, jak chceš, i když jsem měl jiné plány.“</a:t>
            </a:r>
            <a:br>
              <a:rPr lang="cs-CZ" sz="2400"/>
            </a:b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3097ec3f7_0_44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Agresivní komunikace</a:t>
            </a:r>
            <a:endParaRPr/>
          </a:p>
        </p:txBody>
      </p:sp>
      <p:sp>
        <p:nvSpPr>
          <p:cNvPr id="173" name="Google Shape;173;g343097ec3f7_0_44"/>
          <p:cNvSpPr txBox="1"/>
          <p:nvPr>
            <p:ph idx="12" type="sldNum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4" name="Google Shape;174;g343097ec3f7_0_44"/>
          <p:cNvSpPr txBox="1"/>
          <p:nvPr>
            <p:ph idx="3" type="body"/>
          </p:nvPr>
        </p:nvSpPr>
        <p:spPr>
          <a:xfrm>
            <a:off x="843475" y="2083125"/>
            <a:ext cx="10313400" cy="411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cs-CZ" sz="2200"/>
              <a:t>Prosazuje vlastní názory bez ohledu na ostatní.</a:t>
            </a:r>
            <a:br>
              <a:rPr lang="cs-CZ" sz="2200"/>
            </a:b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200"/>
              <a:t>Používá příkazy, obviňování, křik nebo sarkasmus.</a:t>
            </a:r>
            <a:br>
              <a:rPr lang="cs-CZ" sz="2200"/>
            </a:b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200"/>
              <a:t>Málokdy naslouchá.</a:t>
            </a:r>
            <a:br>
              <a:rPr lang="cs-CZ" sz="2200"/>
            </a:b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2200"/>
              <a:t>Může vzbuzovat strach.</a:t>
            </a:r>
            <a:br>
              <a:rPr lang="cs-CZ" sz="2200"/>
            </a:b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cs-CZ" sz="2200"/>
              <a:t>Příklad</a:t>
            </a:r>
            <a:r>
              <a:rPr lang="cs-CZ" sz="2200"/>
              <a:t>: „Ty to prostě nikdy neuděláš pořádně!“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